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Montserrat SemiBold"/>
      <p:regular r:id="rId38"/>
      <p:bold r:id="rId39"/>
      <p:italic r:id="rId40"/>
      <p:boldItalic r:id="rId41"/>
    </p:embeddedFont>
    <p:embeddedFont>
      <p:font typeface="Anaheim"/>
      <p:regular r:id="rId42"/>
      <p:bold r:id="rId43"/>
    </p:embeddedFont>
    <p:embeddedFont>
      <p:font typeface="Cairo"/>
      <p:regular r:id="rId44"/>
      <p:bold r:id="rId45"/>
    </p:embeddedFont>
    <p:embeddedFont>
      <p:font typeface="Montserrat Medium"/>
      <p:regular r:id="rId46"/>
      <p:bold r:id="rId47"/>
      <p:italic r:id="rId48"/>
      <p:boldItalic r:id="rId49"/>
    </p:embeddedFont>
    <p:embeddedFont>
      <p:font typeface="Space Grotesk Medium"/>
      <p:regular r:id="rId50"/>
      <p:bold r:id="rId51"/>
    </p:embeddedFont>
    <p:embeddedFont>
      <p:font typeface="PT Sans"/>
      <p:regular r:id="rId52"/>
      <p:bold r:id="rId53"/>
      <p:italic r:id="rId54"/>
      <p:boldItalic r:id="rId55"/>
    </p:embeddedFont>
    <p:embeddedFont>
      <p:font typeface="Space Grotesk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italic.fntdata"/><Relationship Id="rId42" Type="http://schemas.openxmlformats.org/officeDocument/2006/relationships/font" Target="fonts/Anaheim-regular.fntdata"/><Relationship Id="rId41" Type="http://schemas.openxmlformats.org/officeDocument/2006/relationships/font" Target="fonts/MontserratSemiBold-boldItalic.fntdata"/><Relationship Id="rId44" Type="http://schemas.openxmlformats.org/officeDocument/2006/relationships/font" Target="fonts/Cairo-regular.fntdata"/><Relationship Id="rId43" Type="http://schemas.openxmlformats.org/officeDocument/2006/relationships/font" Target="fonts/Anaheim-bold.fntdata"/><Relationship Id="rId46" Type="http://schemas.openxmlformats.org/officeDocument/2006/relationships/font" Target="fonts/MontserratMedium-regular.fntdata"/><Relationship Id="rId45" Type="http://schemas.openxmlformats.org/officeDocument/2006/relationships/font" Target="fonts/Cair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Medium-italic.fntdata"/><Relationship Id="rId47" Type="http://schemas.openxmlformats.org/officeDocument/2006/relationships/font" Target="fonts/MontserratMedium-bold.fntdata"/><Relationship Id="rId49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aleway-bold.fntdata"/><Relationship Id="rId34" Type="http://schemas.openxmlformats.org/officeDocument/2006/relationships/font" Target="fonts/Raleway-regular.fntdata"/><Relationship Id="rId37" Type="http://schemas.openxmlformats.org/officeDocument/2006/relationships/font" Target="fonts/Raleway-boldItalic.fntdata"/><Relationship Id="rId36" Type="http://schemas.openxmlformats.org/officeDocument/2006/relationships/font" Target="fonts/Raleway-italic.fntdata"/><Relationship Id="rId39" Type="http://schemas.openxmlformats.org/officeDocument/2006/relationships/font" Target="fonts/MontserratSemiBold-bold.fntdata"/><Relationship Id="rId38" Type="http://schemas.openxmlformats.org/officeDocument/2006/relationships/font" Target="fonts/MontserratSemiBol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SpaceGroteskMedium-bold.fntdata"/><Relationship Id="rId50" Type="http://schemas.openxmlformats.org/officeDocument/2006/relationships/font" Target="fonts/SpaceGroteskMedium-regular.fntdata"/><Relationship Id="rId53" Type="http://schemas.openxmlformats.org/officeDocument/2006/relationships/font" Target="fonts/PTSans-bold.fntdata"/><Relationship Id="rId52" Type="http://schemas.openxmlformats.org/officeDocument/2006/relationships/font" Target="fonts/PTSans-regular.fntdata"/><Relationship Id="rId11" Type="http://schemas.openxmlformats.org/officeDocument/2006/relationships/slide" Target="slides/slide7.xml"/><Relationship Id="rId55" Type="http://schemas.openxmlformats.org/officeDocument/2006/relationships/font" Target="fonts/PTSans-boldItalic.fntdata"/><Relationship Id="rId10" Type="http://schemas.openxmlformats.org/officeDocument/2006/relationships/slide" Target="slides/slide6.xml"/><Relationship Id="rId54" Type="http://schemas.openxmlformats.org/officeDocument/2006/relationships/font" Target="fonts/PTSans-italic.fntdata"/><Relationship Id="rId13" Type="http://schemas.openxmlformats.org/officeDocument/2006/relationships/slide" Target="slides/slide9.xml"/><Relationship Id="rId57" Type="http://schemas.openxmlformats.org/officeDocument/2006/relationships/font" Target="fonts/SpaceGrotesk-bold.fntdata"/><Relationship Id="rId12" Type="http://schemas.openxmlformats.org/officeDocument/2006/relationships/slide" Target="slides/slide8.xml"/><Relationship Id="rId56" Type="http://schemas.openxmlformats.org/officeDocument/2006/relationships/font" Target="fonts/SpaceGrotesk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9c0cb797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9c0cb797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9c0cb797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9c0cb797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9c0cb797c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9c0cb797c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9e70d8553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9e70d8553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9b4894e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9b4894e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9b4894e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9b4894e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9b4894e0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19b4894e0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9b4894e0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19b4894e0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9b4894e0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9b4894e0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9c0cb797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9c0cb797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9e70d8553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19e70d8553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9e70d85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9e70d85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9e70d855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319e70d85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9e70d8553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19e70d8553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19e70d8553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19e70d8553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9e70d8553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19e70d8553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19e70d8553_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19e70d8553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19e70d8553_1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19e70d8553_1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9c0cb797c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9c0cb797c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9c0cb797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9c0cb797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9c0cb797c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9c0cb797c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4d99d1a7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84d99d1a7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6"/>
          <p:cNvSpPr txBox="1"/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6"/>
          <p:cNvSpPr/>
          <p:nvPr>
            <p:ph idx="2" type="pic"/>
          </p:nvPr>
        </p:nvSpPr>
        <p:spPr>
          <a:xfrm>
            <a:off x="5588500" y="539500"/>
            <a:ext cx="28011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16"/>
          <p:cNvSpPr/>
          <p:nvPr>
            <p:ph idx="3" type="pic"/>
          </p:nvPr>
        </p:nvSpPr>
        <p:spPr>
          <a:xfrm>
            <a:off x="3171450" y="539500"/>
            <a:ext cx="23043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16"/>
          <p:cNvSpPr/>
          <p:nvPr>
            <p:ph idx="4" type="pic"/>
          </p:nvPr>
        </p:nvSpPr>
        <p:spPr>
          <a:xfrm>
            <a:off x="317145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9" name="Google Shape;139;p16"/>
          <p:cNvSpPr/>
          <p:nvPr>
            <p:ph idx="5" type="pic"/>
          </p:nvPr>
        </p:nvSpPr>
        <p:spPr>
          <a:xfrm>
            <a:off x="75440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subTitle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2" type="subTitle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3" type="subTitle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4" type="subTitle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5" type="subTitle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6" type="subTitle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7" type="subTitle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8" type="subTitle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21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1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p21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hasCustomPrompt="1"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hasCustomPrompt="1"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hasCustomPrompt="1"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41" name="Google Shape;241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2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44" name="Google Shape;244;p2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7" name="Google Shape;247;p26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8" name="Google Shape;248;p26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2" name="Google Shape;252;p26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edium.com/@csherrill/blooms-taxonomy-of-learning-was-only-half-of-his-most-impactful-education-research-502969d28e7f" TargetMode="External"/><Relationship Id="rId4" Type="http://schemas.openxmlformats.org/officeDocument/2006/relationships/hyperlink" Target="https://docs.google.com/spreadsheets/d/1lQwiGml8WvuMseXOBCFrUWOhZ3NmJeTntHJ8x2n-lD0/copy" TargetMode="External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teefSrIyGDty1DWcCVOAFUy13LHdd0uv/view" TargetMode="External"/><Relationship Id="rId4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FZdVpt7Oj9iXWENzD_fkP_YFsR7h8dYa/view" TargetMode="External"/><Relationship Id="rId4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edium.com/@csherrill/blooms-taxonomy-of-learning-was-only-half-of-his-most-impactful-education-research-502969d28e7f" TargetMode="External"/><Relationship Id="rId4" Type="http://schemas.openxmlformats.org/officeDocument/2006/relationships/hyperlink" Target="https://docs.google.com/spreadsheets/d/1lQwiGml8WvuMseXOBCFrUWOhZ3NmJeTntHJ8x2n-lD0/copy" TargetMode="External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58" name="Google Shape;258;p2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>
            <p:ph type="ctrTitle"/>
          </p:nvPr>
        </p:nvSpPr>
        <p:spPr>
          <a:xfrm>
            <a:off x="713225" y="1764750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Agor.ai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27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Lesley Lu, Xinyu Zhang, Hans Junoes</a:t>
            </a:r>
            <a:endParaRPr/>
          </a:p>
        </p:txBody>
      </p:sp>
      <p:sp>
        <p:nvSpPr>
          <p:cNvPr id="263" name="Google Shape;263;p27"/>
          <p:cNvSpPr txBox="1"/>
          <p:nvPr>
            <p:ph idx="1" type="subTitle"/>
          </p:nvPr>
        </p:nvSpPr>
        <p:spPr>
          <a:xfrm>
            <a:off x="713225" y="3326400"/>
            <a:ext cx="4859400" cy="468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reliable teaching assistant and tutor for the future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Sigma Problem </a:t>
            </a:r>
            <a:endParaRPr/>
          </a:p>
        </p:txBody>
      </p:sp>
      <p:sp>
        <p:nvSpPr>
          <p:cNvPr id="347" name="Google Shape;347;p36"/>
          <p:cNvSpPr txBox="1"/>
          <p:nvPr>
            <p:ph idx="4294967295" type="title"/>
          </p:nvPr>
        </p:nvSpPr>
        <p:spPr>
          <a:xfrm>
            <a:off x="5799313" y="865563"/>
            <a:ext cx="1673100" cy="8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C9DAF8"/>
                </a:highlight>
              </a:rPr>
              <a:t>98%</a:t>
            </a:r>
            <a:endParaRPr sz="1800">
              <a:highlight>
                <a:srgbClr val="C9DAF8"/>
              </a:highlight>
            </a:endParaRPr>
          </a:p>
        </p:txBody>
      </p:sp>
      <p:sp>
        <p:nvSpPr>
          <p:cNvPr id="348" name="Google Shape;348;p36"/>
          <p:cNvSpPr txBox="1"/>
          <p:nvPr>
            <p:ph idx="4294967295" type="subTitle"/>
          </p:nvPr>
        </p:nvSpPr>
        <p:spPr>
          <a:xfrm>
            <a:off x="5750988" y="734188"/>
            <a:ext cx="2359200" cy="16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Average tutored student above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of students taught in traditional classrooms.</a:t>
            </a:r>
            <a:endParaRPr sz="1400"/>
          </a:p>
        </p:txBody>
      </p:sp>
      <p:sp>
        <p:nvSpPr>
          <p:cNvPr id="349" name="Google Shape;349;p36"/>
          <p:cNvSpPr txBox="1"/>
          <p:nvPr/>
        </p:nvSpPr>
        <p:spPr>
          <a:xfrm>
            <a:off x="981900" y="4350500"/>
            <a:ext cx="71802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 distribution graph reconstructed from Bloom’s 1984 2-Sigma research : </a:t>
            </a:r>
            <a:r>
              <a:rPr lang="en" sz="1000" u="sng">
                <a:solidFill>
                  <a:schemeClr val="hlink"/>
                </a:solidFill>
                <a:latin typeface="Cairo"/>
                <a:ea typeface="Cairo"/>
                <a:cs typeface="Cairo"/>
                <a:sym typeface="Cairo"/>
                <a:hlinkClick r:id="rId3"/>
              </a:rPr>
              <a:t>Source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50" name="Google Shape;350;p3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8" y="1017725"/>
            <a:ext cx="5002800" cy="33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 txBox="1"/>
          <p:nvPr>
            <p:ph idx="4294967295" type="subTitle"/>
          </p:nvPr>
        </p:nvSpPr>
        <p:spPr>
          <a:xfrm>
            <a:off x="5799313" y="2285088"/>
            <a:ext cx="2359200" cy="16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Almost all tutored students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Outperformed 80% of the classroom students</a:t>
            </a:r>
            <a:endParaRPr sz="1400"/>
          </a:p>
        </p:txBody>
      </p:sp>
      <p:sp>
        <p:nvSpPr>
          <p:cNvPr id="352" name="Google Shape;352;p36"/>
          <p:cNvSpPr txBox="1"/>
          <p:nvPr>
            <p:ph idx="4294967295" type="title"/>
          </p:nvPr>
        </p:nvSpPr>
        <p:spPr>
          <a:xfrm>
            <a:off x="5853163" y="2220775"/>
            <a:ext cx="1673100" cy="8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C9DAF8"/>
                </a:highlight>
              </a:rPr>
              <a:t>80</a:t>
            </a:r>
            <a:r>
              <a:rPr lang="en" sz="1800">
                <a:highlight>
                  <a:srgbClr val="C9DAF8"/>
                </a:highlight>
              </a:rPr>
              <a:t>%</a:t>
            </a:r>
            <a:endParaRPr sz="1800"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type="title"/>
          </p:nvPr>
        </p:nvSpPr>
        <p:spPr>
          <a:xfrm>
            <a:off x="542250" y="2076900"/>
            <a:ext cx="73842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Personalized, one-on-one teaching can be </a:t>
            </a:r>
            <a:r>
              <a:rPr lang="en">
                <a:highlight>
                  <a:schemeClr val="dk2"/>
                </a:highlight>
              </a:rPr>
              <a:t>transformative</a:t>
            </a:r>
            <a:r>
              <a:rPr lang="en"/>
              <a:t> – but providing it to every student has always been </a:t>
            </a:r>
            <a:r>
              <a:rPr b="1" lang="en">
                <a:highlight>
                  <a:schemeClr val="dk2"/>
                </a:highlight>
              </a:rPr>
              <a:t>impossible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8"/>
          <p:cNvPicPr preferRelativeResize="0"/>
          <p:nvPr/>
        </p:nvPicPr>
        <p:blipFill rotWithShape="1">
          <a:blip r:embed="rId3">
            <a:alphaModFix/>
          </a:blip>
          <a:srcRect b="0" l="0" r="0" t="7859"/>
          <a:stretch/>
        </p:blipFill>
        <p:spPr>
          <a:xfrm>
            <a:off x="1849400" y="1410950"/>
            <a:ext cx="1960600" cy="18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8"/>
          <p:cNvSpPr txBox="1"/>
          <p:nvPr>
            <p:ph type="title"/>
          </p:nvPr>
        </p:nvSpPr>
        <p:spPr>
          <a:xfrm>
            <a:off x="4023800" y="1912675"/>
            <a:ext cx="31035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  </a:t>
            </a:r>
            <a:r>
              <a:rPr lang="en" sz="5600"/>
              <a:t>Agor.ai</a:t>
            </a:r>
            <a:endParaRPr sz="5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6996">
            <a:off x="3739661" y="1119360"/>
            <a:ext cx="329175" cy="39934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9"/>
          <p:cNvSpPr txBox="1"/>
          <p:nvPr>
            <p:ph idx="4294967295" type="subTitle"/>
          </p:nvPr>
        </p:nvSpPr>
        <p:spPr>
          <a:xfrm>
            <a:off x="1222250" y="1094175"/>
            <a:ext cx="536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Always </a:t>
            </a:r>
            <a:r>
              <a:rPr lang="en" sz="1700"/>
              <a:t>Available</a:t>
            </a:r>
            <a:r>
              <a:rPr lang="en" sz="1700"/>
              <a:t> </a:t>
            </a:r>
            <a:endParaRPr sz="1700"/>
          </a:p>
        </p:txBody>
      </p:sp>
      <p:sp>
        <p:nvSpPr>
          <p:cNvPr id="370" name="Google Shape;370;p39"/>
          <p:cNvSpPr txBox="1"/>
          <p:nvPr>
            <p:ph idx="4294967295" type="subTitle"/>
          </p:nvPr>
        </p:nvSpPr>
        <p:spPr>
          <a:xfrm>
            <a:off x="1222250" y="2089425"/>
            <a:ext cx="536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Adapts</a:t>
            </a:r>
            <a:r>
              <a:rPr lang="en" sz="1700"/>
              <a:t> to </a:t>
            </a:r>
            <a:r>
              <a:rPr lang="en" sz="1700"/>
              <a:t>individual</a:t>
            </a:r>
            <a:r>
              <a:rPr lang="en" sz="1700"/>
              <a:t> student needs</a:t>
            </a:r>
            <a:endParaRPr sz="1700"/>
          </a:p>
        </p:txBody>
      </p:sp>
      <p:sp>
        <p:nvSpPr>
          <p:cNvPr id="371" name="Google Shape;371;p39"/>
          <p:cNvSpPr txBox="1"/>
          <p:nvPr>
            <p:ph idx="4294967295" type="subTitle"/>
          </p:nvPr>
        </p:nvSpPr>
        <p:spPr>
          <a:xfrm>
            <a:off x="1222250" y="3019875"/>
            <a:ext cx="53640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Supports teachers</a:t>
            </a:r>
            <a:endParaRPr sz="1700"/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225" y="1912388"/>
            <a:ext cx="738950" cy="7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575" y="2651350"/>
            <a:ext cx="1620850" cy="16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0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Proposed Solution</a:t>
            </a:r>
            <a:endParaRPr/>
          </a:p>
        </p:txBody>
      </p:sp>
      <p:sp>
        <p:nvSpPr>
          <p:cNvPr id="380" name="Google Shape;380;p40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81" name="Google Shape;381;p40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382" name="Google Shape;382;p4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idx="4" type="subTitle"/>
          </p:nvPr>
        </p:nvSpPr>
        <p:spPr>
          <a:xfrm>
            <a:off x="4825252" y="3413700"/>
            <a:ext cx="28137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Teacher Dashboard</a:t>
            </a:r>
            <a:endParaRPr sz="1900"/>
          </a:p>
        </p:txBody>
      </p:sp>
      <p:sp>
        <p:nvSpPr>
          <p:cNvPr id="389" name="Google Shape;389;p41"/>
          <p:cNvSpPr txBox="1"/>
          <p:nvPr>
            <p:ph idx="3" type="subTitle"/>
          </p:nvPr>
        </p:nvSpPr>
        <p:spPr>
          <a:xfrm>
            <a:off x="1536600" y="3642300"/>
            <a:ext cx="28137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Realistic Avatar 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Tutor</a:t>
            </a:r>
            <a:endParaRPr sz="1900"/>
          </a:p>
        </p:txBody>
      </p:sp>
      <p:sp>
        <p:nvSpPr>
          <p:cNvPr id="390" name="Google Shape;390;p41"/>
          <p:cNvSpPr txBox="1"/>
          <p:nvPr/>
        </p:nvSpPr>
        <p:spPr>
          <a:xfrm>
            <a:off x="1874400" y="528275"/>
            <a:ext cx="5516400" cy="666300"/>
          </a:xfrm>
          <a:prstGeom prst="rect">
            <a:avLst/>
          </a:prstGeom>
          <a:solidFill>
            <a:srgbClr val="E2E4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241160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Proposed Solution</a:t>
            </a:r>
            <a:endParaRPr b="1" sz="2800">
              <a:solidFill>
                <a:srgbClr val="24116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91" name="Google Shape;3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350" y="1614638"/>
            <a:ext cx="1730100" cy="168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2" name="Google Shape;392;p4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9788" r="27582" t="15916"/>
          <a:stretch/>
        </p:blipFill>
        <p:spPr>
          <a:xfrm>
            <a:off x="5138400" y="1606101"/>
            <a:ext cx="1730100" cy="1701000"/>
          </a:xfrm>
          <a:prstGeom prst="roundRect">
            <a:avLst>
              <a:gd fmla="val 841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Virtual Tutor Avatar</a:t>
            </a:r>
            <a:endParaRPr b="1"/>
          </a:p>
        </p:txBody>
      </p:sp>
      <p:sp>
        <p:nvSpPr>
          <p:cNvPr id="398" name="Google Shape;398;p42"/>
          <p:cNvSpPr txBox="1"/>
          <p:nvPr>
            <p:ph idx="3" type="subTitle"/>
          </p:nvPr>
        </p:nvSpPr>
        <p:spPr>
          <a:xfrm>
            <a:off x="817450" y="1873925"/>
            <a:ext cx="39069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1. 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N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atural spoken dialogue:</a:t>
            </a:r>
            <a:endParaRPr b="1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Mimicking interactions with a real tutor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6996">
            <a:off x="916098" y="1119360"/>
            <a:ext cx="329175" cy="39934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2"/>
          <p:cNvSpPr txBox="1"/>
          <p:nvPr>
            <p:ph idx="3" type="subTitle"/>
          </p:nvPr>
        </p:nvSpPr>
        <p:spPr>
          <a:xfrm>
            <a:off x="1222250" y="1094175"/>
            <a:ext cx="45834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conversational</a:t>
            </a:r>
            <a:r>
              <a:rPr lang="en" sz="1700">
                <a:highlight>
                  <a:schemeClr val="dk2"/>
                </a:highlight>
              </a:rPr>
              <a:t> </a:t>
            </a:r>
            <a:r>
              <a:rPr lang="en" sz="1700"/>
              <a:t>and 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auditory</a:t>
            </a:r>
            <a:r>
              <a:rPr lang="en" sz="1700"/>
              <a:t> experience</a:t>
            </a:r>
            <a:endParaRPr sz="1700"/>
          </a:p>
        </p:txBody>
      </p:sp>
      <p:sp>
        <p:nvSpPr>
          <p:cNvPr id="401" name="Google Shape;401;p42"/>
          <p:cNvSpPr txBox="1"/>
          <p:nvPr>
            <p:ph idx="3" type="subTitle"/>
          </p:nvPr>
        </p:nvSpPr>
        <p:spPr>
          <a:xfrm>
            <a:off x="817450" y="3025275"/>
            <a:ext cx="42165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2. Retrieval-Augmented Gener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ation:</a:t>
            </a:r>
            <a:endParaRPr b="1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Strictly follows provided content, avoiding misinformation</a:t>
            </a:r>
            <a:endParaRPr/>
          </a:p>
        </p:txBody>
      </p:sp>
      <p:pic>
        <p:nvPicPr>
          <p:cNvPr id="402" name="Google Shape;4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250" y="1772725"/>
            <a:ext cx="3496325" cy="266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Virtual Tutor Avatar</a:t>
            </a:r>
            <a:endParaRPr b="1"/>
          </a:p>
        </p:txBody>
      </p:sp>
      <p:sp>
        <p:nvSpPr>
          <p:cNvPr id="408" name="Google Shape;408;p43"/>
          <p:cNvSpPr txBox="1"/>
          <p:nvPr>
            <p:ph idx="3" type="subTitle"/>
          </p:nvPr>
        </p:nvSpPr>
        <p:spPr>
          <a:xfrm>
            <a:off x="884075" y="1741325"/>
            <a:ext cx="39069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3. Socratic teaching method: </a:t>
            </a:r>
            <a:r>
              <a:rPr b="1" baseline="30000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baseline="30000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students with questions</a:t>
            </a:r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6996">
            <a:off x="916098" y="1119360"/>
            <a:ext cx="329175" cy="39934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 txBox="1"/>
          <p:nvPr>
            <p:ph idx="3" type="subTitle"/>
          </p:nvPr>
        </p:nvSpPr>
        <p:spPr>
          <a:xfrm>
            <a:off x="1222250" y="1094175"/>
            <a:ext cx="45834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 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conversational</a:t>
            </a:r>
            <a:r>
              <a:rPr lang="en" sz="1700">
                <a:highlight>
                  <a:schemeClr val="dk2"/>
                </a:highlight>
              </a:rPr>
              <a:t> </a:t>
            </a:r>
            <a:r>
              <a:rPr lang="en" sz="1700"/>
              <a:t>and 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auditory</a:t>
            </a:r>
            <a:r>
              <a:rPr lang="en" sz="1700"/>
              <a:t> experience</a:t>
            </a:r>
            <a:endParaRPr sz="1700"/>
          </a:p>
        </p:txBody>
      </p:sp>
      <p:sp>
        <p:nvSpPr>
          <p:cNvPr id="411" name="Google Shape;411;p43"/>
          <p:cNvSpPr txBox="1"/>
          <p:nvPr>
            <p:ph idx="3" type="subTitle"/>
          </p:nvPr>
        </p:nvSpPr>
        <p:spPr>
          <a:xfrm>
            <a:off x="884075" y="2657450"/>
            <a:ext cx="42165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. A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sk questions mid-conversation:</a:t>
            </a:r>
            <a:endParaRPr b="1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learning process</a:t>
            </a:r>
            <a:endParaRPr/>
          </a:p>
        </p:txBody>
      </p:sp>
      <p:sp>
        <p:nvSpPr>
          <p:cNvPr id="412" name="Google Shape;412;p43"/>
          <p:cNvSpPr txBox="1"/>
          <p:nvPr>
            <p:ph idx="3" type="subTitle"/>
          </p:nvPr>
        </p:nvSpPr>
        <p:spPr>
          <a:xfrm>
            <a:off x="637350" y="4479900"/>
            <a:ext cx="8326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1100">
                <a:latin typeface="Space Grotesk"/>
                <a:ea typeface="Space Grotesk"/>
                <a:cs typeface="Space Grotesk"/>
                <a:sym typeface="Space Grotesk"/>
              </a:rPr>
              <a:t>1 </a:t>
            </a:r>
            <a:r>
              <a:rPr b="1" lang="en" sz="1100">
                <a:latin typeface="Space Grotesk"/>
                <a:ea typeface="Space Grotesk"/>
                <a:cs typeface="Space Grotesk"/>
                <a:sym typeface="Space Grotesk"/>
              </a:rPr>
              <a:t>Kruse, S. (2023, February 23). The socratic method: fostering critical thinking. The Institute for Learning and Teaching. </a:t>
            </a:r>
            <a:endParaRPr b="1" sz="11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13" name="Google Shape;413;p43"/>
          <p:cNvSpPr txBox="1"/>
          <p:nvPr>
            <p:ph idx="3" type="subTitle"/>
          </p:nvPr>
        </p:nvSpPr>
        <p:spPr>
          <a:xfrm>
            <a:off x="886775" y="3494825"/>
            <a:ext cx="42165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. Supported by 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Bloom’s 2 sigma phenomenon</a:t>
            </a:r>
            <a:endParaRPr/>
          </a:p>
        </p:txBody>
      </p:sp>
      <p:pic>
        <p:nvPicPr>
          <p:cNvPr id="414" name="Google Shape;4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575" y="1621162"/>
            <a:ext cx="3829676" cy="27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3"/>
          <p:cNvSpPr txBox="1"/>
          <p:nvPr>
            <p:ph idx="3" type="subTitle"/>
          </p:nvPr>
        </p:nvSpPr>
        <p:spPr>
          <a:xfrm>
            <a:off x="5103275" y="4372325"/>
            <a:ext cx="14676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1100">
                <a:latin typeface="Space Grotesk"/>
                <a:ea typeface="Space Grotesk"/>
                <a:cs typeface="Space Grotesk"/>
                <a:sym typeface="Space Grotesk"/>
              </a:rPr>
              <a:t>Figure produced by Lecturio</a:t>
            </a:r>
            <a:endParaRPr b="1" sz="11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975"/>
            <a:ext cx="9144002" cy="461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527" y="652273"/>
            <a:ext cx="6766949" cy="383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69" name="Google Shape;269;p28"/>
          <p:cNvSpPr txBox="1"/>
          <p:nvPr>
            <p:ph idx="2" type="title"/>
          </p:nvPr>
        </p:nvSpPr>
        <p:spPr>
          <a:xfrm>
            <a:off x="720000" y="18050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0" name="Google Shape;270;p28"/>
          <p:cNvSpPr txBox="1"/>
          <p:nvPr>
            <p:ph idx="4" type="title"/>
          </p:nvPr>
        </p:nvSpPr>
        <p:spPr>
          <a:xfrm>
            <a:off x="3306000" y="18050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1" name="Google Shape;271;p28"/>
          <p:cNvSpPr txBox="1"/>
          <p:nvPr>
            <p:ph idx="6" type="title"/>
          </p:nvPr>
        </p:nvSpPr>
        <p:spPr>
          <a:xfrm>
            <a:off x="5892000" y="18050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2" name="Google Shape;272;p28"/>
          <p:cNvSpPr txBox="1"/>
          <p:nvPr>
            <p:ph idx="1" type="subTitle"/>
          </p:nvPr>
        </p:nvSpPr>
        <p:spPr>
          <a:xfrm>
            <a:off x="720000" y="2350625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73" name="Google Shape;273;p28"/>
          <p:cNvSpPr txBox="1"/>
          <p:nvPr>
            <p:ph idx="8" type="subTitle"/>
          </p:nvPr>
        </p:nvSpPr>
        <p:spPr>
          <a:xfrm>
            <a:off x="3306000" y="2350625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74" name="Google Shape;274;p28"/>
          <p:cNvSpPr txBox="1"/>
          <p:nvPr>
            <p:ph idx="9" type="subTitle"/>
          </p:nvPr>
        </p:nvSpPr>
        <p:spPr>
          <a:xfrm>
            <a:off x="5892000" y="2350625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"/>
          <p:cNvSpPr txBox="1"/>
          <p:nvPr>
            <p:ph type="title"/>
          </p:nvPr>
        </p:nvSpPr>
        <p:spPr>
          <a:xfrm>
            <a:off x="368925" y="191825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Comparison</a:t>
            </a:r>
            <a:endParaRPr/>
          </a:p>
        </p:txBody>
      </p:sp>
      <p:pic>
        <p:nvPicPr>
          <p:cNvPr id="431" name="Google Shape;431;p46" title="Screen Recording 2024-11-27 at 11.24.21 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075" y="1431150"/>
            <a:ext cx="5940887" cy="30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6"/>
          <p:cNvSpPr txBox="1"/>
          <p:nvPr/>
        </p:nvSpPr>
        <p:spPr>
          <a:xfrm>
            <a:off x="2474500" y="4581600"/>
            <a:ext cx="37281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https://drive.google.com/file/d/1teefSrIyGDty1DWcCVOAFUy13LHdd0uv/view?usp=sharing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368925" y="191825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Comparison</a:t>
            </a:r>
            <a:endParaRPr/>
          </a:p>
        </p:txBody>
      </p:sp>
      <p:sp>
        <p:nvSpPr>
          <p:cNvPr id="438" name="Google Shape;438;p47"/>
          <p:cNvSpPr txBox="1"/>
          <p:nvPr/>
        </p:nvSpPr>
        <p:spPr>
          <a:xfrm>
            <a:off x="2474500" y="4581600"/>
            <a:ext cx="37281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https://drive.google.com/file/d/1FZdVpt7Oj9iXWENzD_fkP_YFsR7h8dYa/view?usp=sharing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439" name="Google Shape;439;p47" title="Agor.ai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225" y="1333925"/>
            <a:ext cx="5502710" cy="30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8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Roadmap to Success</a:t>
            </a:r>
            <a:endParaRPr/>
          </a:p>
        </p:txBody>
      </p:sp>
      <p:sp>
        <p:nvSpPr>
          <p:cNvPr id="446" name="Google Shape;446;p48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47" name="Google Shape;447;p48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448" name="Google Shape;448;p4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4" name="Google Shape;454;p49"/>
          <p:cNvCxnSpPr>
            <a:stCxn id="455" idx="0"/>
            <a:endCxn id="456" idx="4"/>
          </p:cNvCxnSpPr>
          <p:nvPr/>
        </p:nvCxnSpPr>
        <p:spPr>
          <a:xfrm rot="10800000">
            <a:off x="2942796" y="1960194"/>
            <a:ext cx="0" cy="173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57" name="Google Shape;457;p49"/>
          <p:cNvCxnSpPr>
            <a:stCxn id="458" idx="2"/>
            <a:endCxn id="459" idx="0"/>
          </p:cNvCxnSpPr>
          <p:nvPr/>
        </p:nvCxnSpPr>
        <p:spPr>
          <a:xfrm flipH="1">
            <a:off x="4608032" y="2106293"/>
            <a:ext cx="300" cy="17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60" name="Google Shape;460;p49"/>
          <p:cNvCxnSpPr>
            <a:stCxn id="461" idx="0"/>
            <a:endCxn id="462" idx="4"/>
          </p:cNvCxnSpPr>
          <p:nvPr/>
        </p:nvCxnSpPr>
        <p:spPr>
          <a:xfrm rot="10800000">
            <a:off x="6273432" y="1960194"/>
            <a:ext cx="300" cy="173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63" name="Google Shape;463;p49"/>
          <p:cNvCxnSpPr>
            <a:endCxn id="464" idx="0"/>
          </p:cNvCxnSpPr>
          <p:nvPr/>
        </p:nvCxnSpPr>
        <p:spPr>
          <a:xfrm>
            <a:off x="1270125" y="2097100"/>
            <a:ext cx="7200" cy="17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5" name="Google Shape;465;p49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Strategic Roadmap</a:t>
            </a:r>
            <a:endParaRPr/>
          </a:p>
        </p:txBody>
      </p:sp>
      <p:sp>
        <p:nvSpPr>
          <p:cNvPr id="466" name="Google Shape;466;p49"/>
          <p:cNvSpPr/>
          <p:nvPr/>
        </p:nvSpPr>
        <p:spPr>
          <a:xfrm>
            <a:off x="457188" y="2611424"/>
            <a:ext cx="1640400" cy="503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67" name="Google Shape;467;p49"/>
          <p:cNvCxnSpPr>
            <a:stCxn id="466" idx="1"/>
            <a:endCxn id="466" idx="3"/>
          </p:cNvCxnSpPr>
          <p:nvPr/>
        </p:nvCxnSpPr>
        <p:spPr>
          <a:xfrm>
            <a:off x="457188" y="2863124"/>
            <a:ext cx="164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64" name="Google Shape;464;p49"/>
          <p:cNvSpPr/>
          <p:nvPr/>
        </p:nvSpPr>
        <p:spPr>
          <a:xfrm>
            <a:off x="962175" y="3838900"/>
            <a:ext cx="630300" cy="64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68" name="Google Shape;468;p49"/>
          <p:cNvGrpSpPr/>
          <p:nvPr/>
        </p:nvGrpSpPr>
        <p:grpSpPr>
          <a:xfrm>
            <a:off x="3788147" y="1506318"/>
            <a:ext cx="1640374" cy="599974"/>
            <a:chOff x="4156200" y="1338930"/>
            <a:chExt cx="2035204" cy="1042346"/>
          </a:xfrm>
        </p:grpSpPr>
        <p:sp>
          <p:nvSpPr>
            <p:cNvPr id="458" name="Google Shape;458;p49"/>
            <p:cNvSpPr txBox="1"/>
            <p:nvPr/>
          </p:nvSpPr>
          <p:spPr>
            <a:xfrm>
              <a:off x="4156200" y="1643276"/>
              <a:ext cx="20352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 a Real Setting</a:t>
              </a:r>
              <a:endPara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469" name="Google Shape;469;p49"/>
            <p:cNvSpPr txBox="1"/>
            <p:nvPr/>
          </p:nvSpPr>
          <p:spPr>
            <a:xfrm>
              <a:off x="4156204" y="1338930"/>
              <a:ext cx="20352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Pilot</a:t>
              </a:r>
              <a:endParaRPr b="0" i="0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456" name="Google Shape;456;p49"/>
          <p:cNvSpPr/>
          <p:nvPr/>
        </p:nvSpPr>
        <p:spPr>
          <a:xfrm>
            <a:off x="2627575" y="1317175"/>
            <a:ext cx="630300" cy="6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70" name="Google Shape;470;p49"/>
          <p:cNvGrpSpPr/>
          <p:nvPr/>
        </p:nvGrpSpPr>
        <p:grpSpPr>
          <a:xfrm>
            <a:off x="2122604" y="3690894"/>
            <a:ext cx="1640377" cy="1045710"/>
            <a:chOff x="457200" y="3677893"/>
            <a:chExt cx="2035207" cy="1045710"/>
          </a:xfrm>
        </p:grpSpPr>
        <p:sp>
          <p:nvSpPr>
            <p:cNvPr id="471" name="Google Shape;471;p49"/>
            <p:cNvSpPr txBox="1"/>
            <p:nvPr/>
          </p:nvSpPr>
          <p:spPr>
            <a:xfrm>
              <a:off x="457200" y="3985603"/>
              <a:ext cx="20352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An Early Prototype</a:t>
              </a:r>
              <a:endPara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455" name="Google Shape;455;p49"/>
            <p:cNvSpPr txBox="1"/>
            <p:nvPr/>
          </p:nvSpPr>
          <p:spPr>
            <a:xfrm>
              <a:off x="457207" y="3677893"/>
              <a:ext cx="20352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Build</a:t>
              </a:r>
              <a:endParaRPr b="0" i="0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459" name="Google Shape;459;p49"/>
          <p:cNvSpPr/>
          <p:nvPr/>
        </p:nvSpPr>
        <p:spPr>
          <a:xfrm>
            <a:off x="4292975" y="3838900"/>
            <a:ext cx="630300" cy="64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72" name="Google Shape;472;p49"/>
          <p:cNvGrpSpPr/>
          <p:nvPr/>
        </p:nvGrpSpPr>
        <p:grpSpPr>
          <a:xfrm>
            <a:off x="5453543" y="3690894"/>
            <a:ext cx="1640374" cy="1045710"/>
            <a:chOff x="4156200" y="3677893"/>
            <a:chExt cx="2035204" cy="1045710"/>
          </a:xfrm>
        </p:grpSpPr>
        <p:sp>
          <p:nvSpPr>
            <p:cNvPr id="473" name="Google Shape;473;p49"/>
            <p:cNvSpPr txBox="1"/>
            <p:nvPr/>
          </p:nvSpPr>
          <p:spPr>
            <a:xfrm>
              <a:off x="4156200" y="3985603"/>
              <a:ext cx="20352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Stay up to-date</a:t>
              </a:r>
              <a:endPara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461" name="Google Shape;461;p49"/>
            <p:cNvSpPr txBox="1"/>
            <p:nvPr/>
          </p:nvSpPr>
          <p:spPr>
            <a:xfrm>
              <a:off x="4156204" y="3677893"/>
              <a:ext cx="20352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Network</a:t>
              </a:r>
              <a:endParaRPr b="0" i="0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462" name="Google Shape;462;p49"/>
          <p:cNvSpPr/>
          <p:nvPr/>
        </p:nvSpPr>
        <p:spPr>
          <a:xfrm>
            <a:off x="5941588" y="1317175"/>
            <a:ext cx="663900" cy="64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4" name="Google Shape;474;p49"/>
          <p:cNvSpPr/>
          <p:nvPr/>
        </p:nvSpPr>
        <p:spPr>
          <a:xfrm>
            <a:off x="2122586" y="2611424"/>
            <a:ext cx="1640400" cy="5034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75" name="Google Shape;475;p49"/>
          <p:cNvCxnSpPr>
            <a:stCxn id="474" idx="1"/>
            <a:endCxn id="474" idx="3"/>
          </p:cNvCxnSpPr>
          <p:nvPr/>
        </p:nvCxnSpPr>
        <p:spPr>
          <a:xfrm>
            <a:off x="2122586" y="2863124"/>
            <a:ext cx="164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76" name="Google Shape;476;p49"/>
          <p:cNvSpPr/>
          <p:nvPr/>
        </p:nvSpPr>
        <p:spPr>
          <a:xfrm>
            <a:off x="3787984" y="2611424"/>
            <a:ext cx="1640400" cy="5034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77" name="Google Shape;477;p49"/>
          <p:cNvCxnSpPr>
            <a:stCxn id="476" idx="1"/>
            <a:endCxn id="476" idx="3"/>
          </p:cNvCxnSpPr>
          <p:nvPr/>
        </p:nvCxnSpPr>
        <p:spPr>
          <a:xfrm>
            <a:off x="3787984" y="2863124"/>
            <a:ext cx="164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78" name="Google Shape;478;p49"/>
          <p:cNvSpPr/>
          <p:nvPr/>
        </p:nvSpPr>
        <p:spPr>
          <a:xfrm>
            <a:off x="5453382" y="2611424"/>
            <a:ext cx="1640400" cy="503400"/>
          </a:xfrm>
          <a:prstGeom prst="homePlat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79" name="Google Shape;479;p49"/>
          <p:cNvCxnSpPr>
            <a:stCxn id="478" idx="1"/>
            <a:endCxn id="478" idx="3"/>
          </p:cNvCxnSpPr>
          <p:nvPr/>
        </p:nvCxnSpPr>
        <p:spPr>
          <a:xfrm>
            <a:off x="5453382" y="2863124"/>
            <a:ext cx="164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480" name="Google Shape;480;p49"/>
          <p:cNvGrpSpPr/>
          <p:nvPr/>
        </p:nvGrpSpPr>
        <p:grpSpPr>
          <a:xfrm>
            <a:off x="4450146" y="3991710"/>
            <a:ext cx="315715" cy="337301"/>
            <a:chOff x="6111955" y="3256982"/>
            <a:chExt cx="383569" cy="382645"/>
          </a:xfrm>
        </p:grpSpPr>
        <p:sp>
          <p:nvSpPr>
            <p:cNvPr id="481" name="Google Shape;481;p49"/>
            <p:cNvSpPr/>
            <p:nvPr/>
          </p:nvSpPr>
          <p:spPr>
            <a:xfrm>
              <a:off x="6179859" y="3502903"/>
              <a:ext cx="70657" cy="70656"/>
            </a:xfrm>
            <a:custGeom>
              <a:rect b="b" l="l" r="r" t="t"/>
              <a:pathLst>
                <a:path extrusionOk="0" h="338" w="339">
                  <a:moveTo>
                    <a:pt x="102" y="0"/>
                  </a:moveTo>
                  <a:lnTo>
                    <a:pt x="0" y="102"/>
                  </a:lnTo>
                  <a:lnTo>
                    <a:pt x="235" y="337"/>
                  </a:lnTo>
                  <a:lnTo>
                    <a:pt x="338" y="235"/>
                  </a:lnTo>
                  <a:lnTo>
                    <a:pt x="338" y="235"/>
                  </a:lnTo>
                  <a:cubicBezTo>
                    <a:pt x="244" y="173"/>
                    <a:pt x="164" y="93"/>
                    <a:pt x="10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6111955" y="3539608"/>
              <a:ext cx="100020" cy="100019"/>
            </a:xfrm>
            <a:custGeom>
              <a:rect b="b" l="l" r="r" t="t"/>
              <a:pathLst>
                <a:path extrusionOk="0" h="482" w="482">
                  <a:moveTo>
                    <a:pt x="0" y="246"/>
                  </a:moveTo>
                  <a:lnTo>
                    <a:pt x="245" y="0"/>
                  </a:lnTo>
                  <a:lnTo>
                    <a:pt x="481" y="236"/>
                  </a:lnTo>
                  <a:lnTo>
                    <a:pt x="235" y="481"/>
                  </a:lnTo>
                  <a:lnTo>
                    <a:pt x="0" y="24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6195459" y="3256982"/>
              <a:ext cx="300065" cy="348694"/>
            </a:xfrm>
            <a:custGeom>
              <a:rect b="b" l="l" r="r" t="t"/>
              <a:pathLst>
                <a:path extrusionOk="0" h="1677" w="1443">
                  <a:moveTo>
                    <a:pt x="721" y="0"/>
                  </a:moveTo>
                  <a:cubicBezTo>
                    <a:pt x="323" y="0"/>
                    <a:pt x="0" y="323"/>
                    <a:pt x="0" y="721"/>
                  </a:cubicBezTo>
                  <a:cubicBezTo>
                    <a:pt x="36" y="1676"/>
                    <a:pt x="1406" y="1675"/>
                    <a:pt x="1442" y="721"/>
                  </a:cubicBezTo>
                  <a:cubicBezTo>
                    <a:pt x="1442" y="323"/>
                    <a:pt x="1119" y="0"/>
                    <a:pt x="721" y="0"/>
                  </a:cubicBezTo>
                  <a:close/>
                  <a:moveTo>
                    <a:pt x="1220" y="776"/>
                  </a:moveTo>
                  <a:lnTo>
                    <a:pt x="1106" y="776"/>
                  </a:lnTo>
                  <a:cubicBezTo>
                    <a:pt x="1081" y="946"/>
                    <a:pt x="946" y="1080"/>
                    <a:pt x="777" y="1105"/>
                  </a:cubicBezTo>
                  <a:lnTo>
                    <a:pt x="777" y="1220"/>
                  </a:lnTo>
                  <a:lnTo>
                    <a:pt x="666" y="1220"/>
                  </a:lnTo>
                  <a:lnTo>
                    <a:pt x="666" y="1105"/>
                  </a:lnTo>
                  <a:cubicBezTo>
                    <a:pt x="496" y="1080"/>
                    <a:pt x="361" y="946"/>
                    <a:pt x="337" y="776"/>
                  </a:cubicBezTo>
                  <a:lnTo>
                    <a:pt x="222" y="776"/>
                  </a:lnTo>
                  <a:lnTo>
                    <a:pt x="222" y="665"/>
                  </a:lnTo>
                  <a:lnTo>
                    <a:pt x="337" y="665"/>
                  </a:lnTo>
                  <a:cubicBezTo>
                    <a:pt x="361" y="495"/>
                    <a:pt x="496" y="361"/>
                    <a:pt x="666" y="336"/>
                  </a:cubicBezTo>
                  <a:lnTo>
                    <a:pt x="666" y="222"/>
                  </a:lnTo>
                  <a:lnTo>
                    <a:pt x="777" y="222"/>
                  </a:lnTo>
                  <a:lnTo>
                    <a:pt x="777" y="336"/>
                  </a:lnTo>
                  <a:cubicBezTo>
                    <a:pt x="946" y="361"/>
                    <a:pt x="1081" y="495"/>
                    <a:pt x="1106" y="665"/>
                  </a:cubicBezTo>
                  <a:lnTo>
                    <a:pt x="1220" y="665"/>
                  </a:lnTo>
                  <a:lnTo>
                    <a:pt x="1220" y="7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6288138" y="3349661"/>
              <a:ext cx="115619" cy="133972"/>
            </a:xfrm>
            <a:custGeom>
              <a:rect b="b" l="l" r="r" t="t"/>
              <a:pathLst>
                <a:path extrusionOk="0" h="646" w="556">
                  <a:moveTo>
                    <a:pt x="277" y="0"/>
                  </a:moveTo>
                  <a:cubicBezTo>
                    <a:pt x="124" y="0"/>
                    <a:pt x="0" y="125"/>
                    <a:pt x="0" y="278"/>
                  </a:cubicBezTo>
                  <a:cubicBezTo>
                    <a:pt x="14" y="645"/>
                    <a:pt x="541" y="645"/>
                    <a:pt x="555" y="278"/>
                  </a:cubicBezTo>
                  <a:cubicBezTo>
                    <a:pt x="555" y="125"/>
                    <a:pt x="430" y="0"/>
                    <a:pt x="277" y="0"/>
                  </a:cubicBezTo>
                  <a:close/>
                  <a:moveTo>
                    <a:pt x="333" y="333"/>
                  </a:moveTo>
                  <a:lnTo>
                    <a:pt x="222" y="333"/>
                  </a:lnTo>
                  <a:lnTo>
                    <a:pt x="222" y="222"/>
                  </a:lnTo>
                  <a:lnTo>
                    <a:pt x="333" y="222"/>
                  </a:lnTo>
                  <a:lnTo>
                    <a:pt x="333" y="3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49"/>
          <p:cNvGrpSpPr/>
          <p:nvPr/>
        </p:nvGrpSpPr>
        <p:grpSpPr>
          <a:xfrm>
            <a:off x="1141040" y="4005357"/>
            <a:ext cx="272522" cy="309996"/>
            <a:chOff x="4464825" y="3256982"/>
            <a:chExt cx="383564" cy="383563"/>
          </a:xfrm>
        </p:grpSpPr>
        <p:sp>
          <p:nvSpPr>
            <p:cNvPr id="486" name="Google Shape;486;p49"/>
            <p:cNvSpPr/>
            <p:nvPr/>
          </p:nvSpPr>
          <p:spPr>
            <a:xfrm>
              <a:off x="4498777" y="3560713"/>
              <a:ext cx="67904" cy="78916"/>
            </a:xfrm>
            <a:custGeom>
              <a:rect b="b" l="l" r="r" t="t"/>
              <a:pathLst>
                <a:path extrusionOk="0" h="380" w="326">
                  <a:moveTo>
                    <a:pt x="216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216" y="379"/>
                  </a:lnTo>
                  <a:lnTo>
                    <a:pt x="216" y="217"/>
                  </a:lnTo>
                  <a:lnTo>
                    <a:pt x="325" y="217"/>
                  </a:lnTo>
                  <a:lnTo>
                    <a:pt x="325" y="109"/>
                  </a:lnTo>
                  <a:lnTo>
                    <a:pt x="216" y="109"/>
                  </a:lnTo>
                  <a:lnTo>
                    <a:pt x="216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4690560" y="3256982"/>
              <a:ext cx="157829" cy="191782"/>
            </a:xfrm>
            <a:custGeom>
              <a:rect b="b" l="l" r="r" t="t"/>
              <a:pathLst>
                <a:path extrusionOk="0" h="921" w="760">
                  <a:moveTo>
                    <a:pt x="0" y="0"/>
                  </a:moveTo>
                  <a:lnTo>
                    <a:pt x="0" y="541"/>
                  </a:lnTo>
                  <a:lnTo>
                    <a:pt x="542" y="541"/>
                  </a:lnTo>
                  <a:lnTo>
                    <a:pt x="542" y="812"/>
                  </a:lnTo>
                  <a:lnTo>
                    <a:pt x="0" y="812"/>
                  </a:lnTo>
                  <a:lnTo>
                    <a:pt x="0" y="920"/>
                  </a:lnTo>
                  <a:lnTo>
                    <a:pt x="650" y="920"/>
                  </a:lnTo>
                  <a:lnTo>
                    <a:pt x="650" y="541"/>
                  </a:lnTo>
                  <a:lnTo>
                    <a:pt x="759" y="541"/>
                  </a:lnTo>
                  <a:lnTo>
                    <a:pt x="759" y="0"/>
                  </a:lnTo>
                  <a:lnTo>
                    <a:pt x="0" y="0"/>
                  </a:lnTo>
                  <a:close/>
                  <a:moveTo>
                    <a:pt x="217" y="325"/>
                  </a:moveTo>
                  <a:lnTo>
                    <a:pt x="217" y="216"/>
                  </a:lnTo>
                  <a:lnTo>
                    <a:pt x="542" y="216"/>
                  </a:lnTo>
                  <a:lnTo>
                    <a:pt x="542" y="325"/>
                  </a:lnTo>
                  <a:lnTo>
                    <a:pt x="217" y="3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4690560" y="3482715"/>
              <a:ext cx="157829" cy="157830"/>
            </a:xfrm>
            <a:custGeom>
              <a:rect b="b" l="l" r="r" t="t"/>
              <a:pathLst>
                <a:path extrusionOk="0" h="759" w="760">
                  <a:moveTo>
                    <a:pt x="37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271" y="109"/>
                  </a:lnTo>
                  <a:lnTo>
                    <a:pt x="271" y="217"/>
                  </a:lnTo>
                  <a:lnTo>
                    <a:pt x="109" y="217"/>
                  </a:lnTo>
                  <a:lnTo>
                    <a:pt x="109" y="758"/>
                  </a:lnTo>
                  <a:lnTo>
                    <a:pt x="759" y="758"/>
                  </a:lnTo>
                  <a:lnTo>
                    <a:pt x="759" y="217"/>
                  </a:lnTo>
                  <a:lnTo>
                    <a:pt x="379" y="217"/>
                  </a:lnTo>
                  <a:lnTo>
                    <a:pt x="379" y="0"/>
                  </a:lnTo>
                  <a:close/>
                  <a:moveTo>
                    <a:pt x="542" y="434"/>
                  </a:moveTo>
                  <a:lnTo>
                    <a:pt x="542" y="542"/>
                  </a:lnTo>
                  <a:lnTo>
                    <a:pt x="325" y="542"/>
                  </a:lnTo>
                  <a:lnTo>
                    <a:pt x="325" y="434"/>
                  </a:lnTo>
                  <a:lnTo>
                    <a:pt x="542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4464825" y="3256982"/>
              <a:ext cx="135808" cy="146819"/>
            </a:xfrm>
            <a:custGeom>
              <a:rect b="b" l="l" r="r" t="t"/>
              <a:pathLst>
                <a:path extrusionOk="0" h="704" w="651">
                  <a:moveTo>
                    <a:pt x="163" y="703"/>
                  </a:moveTo>
                  <a:lnTo>
                    <a:pt x="271" y="703"/>
                  </a:lnTo>
                  <a:lnTo>
                    <a:pt x="271" y="541"/>
                  </a:lnTo>
                  <a:lnTo>
                    <a:pt x="650" y="541"/>
                  </a:lnTo>
                  <a:lnTo>
                    <a:pt x="650" y="0"/>
                  </a:lnTo>
                  <a:lnTo>
                    <a:pt x="0" y="0"/>
                  </a:lnTo>
                  <a:lnTo>
                    <a:pt x="0" y="541"/>
                  </a:lnTo>
                  <a:lnTo>
                    <a:pt x="163" y="541"/>
                  </a:lnTo>
                  <a:lnTo>
                    <a:pt x="163" y="703"/>
                  </a:lnTo>
                  <a:close/>
                  <a:moveTo>
                    <a:pt x="217" y="216"/>
                  </a:moveTo>
                  <a:lnTo>
                    <a:pt x="433" y="216"/>
                  </a:lnTo>
                  <a:lnTo>
                    <a:pt x="433" y="325"/>
                  </a:lnTo>
                  <a:lnTo>
                    <a:pt x="217" y="325"/>
                  </a:lnTo>
                  <a:lnTo>
                    <a:pt x="217" y="2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4464825" y="3425823"/>
              <a:ext cx="67904" cy="112866"/>
            </a:xfrm>
            <a:custGeom>
              <a:rect b="b" l="l" r="r" t="t"/>
              <a:pathLst>
                <a:path extrusionOk="0" h="542" w="326">
                  <a:moveTo>
                    <a:pt x="0" y="0"/>
                  </a:moveTo>
                  <a:lnTo>
                    <a:pt x="325" y="0"/>
                  </a:lnTo>
                  <a:lnTo>
                    <a:pt x="325" y="541"/>
                  </a:lnTo>
                  <a:lnTo>
                    <a:pt x="0" y="541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4554752" y="3375354"/>
              <a:ext cx="112867" cy="213801"/>
            </a:xfrm>
            <a:custGeom>
              <a:rect b="b" l="l" r="r" t="t"/>
              <a:pathLst>
                <a:path extrusionOk="0" h="1027" w="543">
                  <a:moveTo>
                    <a:pt x="0" y="806"/>
                  </a:moveTo>
                  <a:lnTo>
                    <a:pt x="542" y="1026"/>
                  </a:lnTo>
                  <a:lnTo>
                    <a:pt x="542" y="0"/>
                  </a:lnTo>
                  <a:lnTo>
                    <a:pt x="0" y="221"/>
                  </a:lnTo>
                  <a:lnTo>
                    <a:pt x="0" y="8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49"/>
          <p:cNvGrpSpPr/>
          <p:nvPr/>
        </p:nvGrpSpPr>
        <p:grpSpPr>
          <a:xfrm>
            <a:off x="2767353" y="1469990"/>
            <a:ext cx="350390" cy="337304"/>
            <a:chOff x="7200253" y="1642896"/>
            <a:chExt cx="383569" cy="382647"/>
          </a:xfrm>
        </p:grpSpPr>
        <p:sp>
          <p:nvSpPr>
            <p:cNvPr id="493" name="Google Shape;493;p49"/>
            <p:cNvSpPr/>
            <p:nvPr/>
          </p:nvSpPr>
          <p:spPr>
            <a:xfrm>
              <a:off x="7302110" y="1744752"/>
              <a:ext cx="178937" cy="178933"/>
            </a:xfrm>
            <a:custGeom>
              <a:rect b="b" l="l" r="r" t="t"/>
              <a:pathLst>
                <a:path extrusionOk="0" h="861" w="861">
                  <a:moveTo>
                    <a:pt x="860" y="376"/>
                  </a:moveTo>
                  <a:cubicBezTo>
                    <a:pt x="853" y="319"/>
                    <a:pt x="835" y="264"/>
                    <a:pt x="806" y="214"/>
                  </a:cubicBezTo>
                  <a:cubicBezTo>
                    <a:pt x="796" y="197"/>
                    <a:pt x="785" y="180"/>
                    <a:pt x="772" y="164"/>
                  </a:cubicBezTo>
                  <a:lnTo>
                    <a:pt x="698" y="238"/>
                  </a:lnTo>
                  <a:lnTo>
                    <a:pt x="622" y="162"/>
                  </a:lnTo>
                  <a:lnTo>
                    <a:pt x="696" y="88"/>
                  </a:lnTo>
                  <a:cubicBezTo>
                    <a:pt x="680" y="76"/>
                    <a:pt x="664" y="65"/>
                    <a:pt x="646" y="55"/>
                  </a:cubicBezTo>
                  <a:cubicBezTo>
                    <a:pt x="597" y="26"/>
                    <a:pt x="542" y="7"/>
                    <a:pt x="485" y="0"/>
                  </a:cubicBezTo>
                  <a:lnTo>
                    <a:pt x="485" y="105"/>
                  </a:lnTo>
                  <a:lnTo>
                    <a:pt x="376" y="105"/>
                  </a:lnTo>
                  <a:lnTo>
                    <a:pt x="376" y="0"/>
                  </a:lnTo>
                  <a:cubicBezTo>
                    <a:pt x="319" y="7"/>
                    <a:pt x="264" y="26"/>
                    <a:pt x="214" y="55"/>
                  </a:cubicBezTo>
                  <a:cubicBezTo>
                    <a:pt x="197" y="65"/>
                    <a:pt x="181" y="76"/>
                    <a:pt x="165" y="88"/>
                  </a:cubicBezTo>
                  <a:lnTo>
                    <a:pt x="239" y="162"/>
                  </a:lnTo>
                  <a:lnTo>
                    <a:pt x="162" y="238"/>
                  </a:lnTo>
                  <a:lnTo>
                    <a:pt x="88" y="164"/>
                  </a:lnTo>
                  <a:cubicBezTo>
                    <a:pt x="76" y="180"/>
                    <a:pt x="65" y="197"/>
                    <a:pt x="55" y="214"/>
                  </a:cubicBezTo>
                  <a:cubicBezTo>
                    <a:pt x="26" y="264"/>
                    <a:pt x="8" y="319"/>
                    <a:pt x="0" y="376"/>
                  </a:cubicBezTo>
                  <a:lnTo>
                    <a:pt x="105" y="376"/>
                  </a:lnTo>
                  <a:lnTo>
                    <a:pt x="105" y="484"/>
                  </a:lnTo>
                  <a:lnTo>
                    <a:pt x="0" y="484"/>
                  </a:lnTo>
                  <a:cubicBezTo>
                    <a:pt x="8" y="541"/>
                    <a:pt x="26" y="596"/>
                    <a:pt x="55" y="646"/>
                  </a:cubicBezTo>
                  <a:cubicBezTo>
                    <a:pt x="65" y="663"/>
                    <a:pt x="76" y="680"/>
                    <a:pt x="88" y="695"/>
                  </a:cubicBezTo>
                  <a:lnTo>
                    <a:pt x="162" y="621"/>
                  </a:lnTo>
                  <a:lnTo>
                    <a:pt x="239" y="698"/>
                  </a:lnTo>
                  <a:lnTo>
                    <a:pt x="165" y="772"/>
                  </a:lnTo>
                  <a:cubicBezTo>
                    <a:pt x="181" y="784"/>
                    <a:pt x="197" y="795"/>
                    <a:pt x="214" y="805"/>
                  </a:cubicBezTo>
                  <a:cubicBezTo>
                    <a:pt x="264" y="834"/>
                    <a:pt x="319" y="852"/>
                    <a:pt x="376" y="860"/>
                  </a:cubicBezTo>
                  <a:lnTo>
                    <a:pt x="376" y="755"/>
                  </a:lnTo>
                  <a:lnTo>
                    <a:pt x="485" y="755"/>
                  </a:lnTo>
                  <a:lnTo>
                    <a:pt x="485" y="859"/>
                  </a:lnTo>
                  <a:cubicBezTo>
                    <a:pt x="542" y="852"/>
                    <a:pt x="597" y="834"/>
                    <a:pt x="646" y="805"/>
                  </a:cubicBezTo>
                  <a:cubicBezTo>
                    <a:pt x="664" y="795"/>
                    <a:pt x="680" y="784"/>
                    <a:pt x="696" y="772"/>
                  </a:cubicBezTo>
                  <a:lnTo>
                    <a:pt x="622" y="698"/>
                  </a:lnTo>
                  <a:lnTo>
                    <a:pt x="698" y="621"/>
                  </a:lnTo>
                  <a:lnTo>
                    <a:pt x="772" y="695"/>
                  </a:lnTo>
                  <a:cubicBezTo>
                    <a:pt x="785" y="679"/>
                    <a:pt x="796" y="663"/>
                    <a:pt x="806" y="646"/>
                  </a:cubicBezTo>
                  <a:cubicBezTo>
                    <a:pt x="835" y="596"/>
                    <a:pt x="853" y="541"/>
                    <a:pt x="860" y="484"/>
                  </a:cubicBezTo>
                  <a:lnTo>
                    <a:pt x="755" y="484"/>
                  </a:lnTo>
                  <a:lnTo>
                    <a:pt x="755" y="376"/>
                  </a:lnTo>
                  <a:lnTo>
                    <a:pt x="860" y="376"/>
                  </a:lnTo>
                  <a:close/>
                  <a:moveTo>
                    <a:pt x="593" y="484"/>
                  </a:moveTo>
                  <a:lnTo>
                    <a:pt x="376" y="484"/>
                  </a:lnTo>
                  <a:lnTo>
                    <a:pt x="376" y="213"/>
                  </a:lnTo>
                  <a:lnTo>
                    <a:pt x="485" y="213"/>
                  </a:lnTo>
                  <a:lnTo>
                    <a:pt x="485" y="376"/>
                  </a:lnTo>
                  <a:lnTo>
                    <a:pt x="593" y="376"/>
                  </a:lnTo>
                  <a:lnTo>
                    <a:pt x="593" y="4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7200253" y="1642896"/>
              <a:ext cx="383569" cy="382647"/>
            </a:xfrm>
            <a:custGeom>
              <a:rect b="b" l="l" r="r" t="t"/>
              <a:pathLst>
                <a:path extrusionOk="0" h="1841" w="1842">
                  <a:moveTo>
                    <a:pt x="1841" y="1074"/>
                  </a:moveTo>
                  <a:lnTo>
                    <a:pt x="1841" y="766"/>
                  </a:lnTo>
                  <a:lnTo>
                    <a:pt x="1656" y="735"/>
                  </a:lnTo>
                  <a:cubicBezTo>
                    <a:pt x="1639" y="667"/>
                    <a:pt x="1613" y="602"/>
                    <a:pt x="1578" y="542"/>
                  </a:cubicBezTo>
                  <a:cubicBezTo>
                    <a:pt x="1576" y="538"/>
                    <a:pt x="1573" y="535"/>
                    <a:pt x="1571" y="531"/>
                  </a:cubicBezTo>
                  <a:lnTo>
                    <a:pt x="1680" y="378"/>
                  </a:lnTo>
                  <a:lnTo>
                    <a:pt x="1462" y="160"/>
                  </a:lnTo>
                  <a:lnTo>
                    <a:pt x="1310" y="269"/>
                  </a:lnTo>
                  <a:cubicBezTo>
                    <a:pt x="1306" y="267"/>
                    <a:pt x="1302" y="265"/>
                    <a:pt x="1298" y="263"/>
                  </a:cubicBezTo>
                  <a:cubicBezTo>
                    <a:pt x="1238" y="228"/>
                    <a:pt x="1173" y="202"/>
                    <a:pt x="1106" y="185"/>
                  </a:cubicBezTo>
                  <a:lnTo>
                    <a:pt x="1075" y="0"/>
                  </a:lnTo>
                  <a:lnTo>
                    <a:pt x="766" y="0"/>
                  </a:lnTo>
                  <a:lnTo>
                    <a:pt x="735" y="185"/>
                  </a:lnTo>
                  <a:cubicBezTo>
                    <a:pt x="668" y="202"/>
                    <a:pt x="603" y="228"/>
                    <a:pt x="542" y="263"/>
                  </a:cubicBezTo>
                  <a:cubicBezTo>
                    <a:pt x="539" y="265"/>
                    <a:pt x="535" y="267"/>
                    <a:pt x="531" y="269"/>
                  </a:cubicBezTo>
                  <a:lnTo>
                    <a:pt x="378" y="160"/>
                  </a:lnTo>
                  <a:lnTo>
                    <a:pt x="160" y="378"/>
                  </a:lnTo>
                  <a:lnTo>
                    <a:pt x="270" y="531"/>
                  </a:lnTo>
                  <a:cubicBezTo>
                    <a:pt x="267" y="535"/>
                    <a:pt x="265" y="538"/>
                    <a:pt x="263" y="542"/>
                  </a:cubicBezTo>
                  <a:cubicBezTo>
                    <a:pt x="228" y="602"/>
                    <a:pt x="202" y="667"/>
                    <a:pt x="185" y="735"/>
                  </a:cubicBezTo>
                  <a:lnTo>
                    <a:pt x="0" y="766"/>
                  </a:lnTo>
                  <a:lnTo>
                    <a:pt x="0" y="1074"/>
                  </a:lnTo>
                  <a:lnTo>
                    <a:pt x="185" y="1105"/>
                  </a:lnTo>
                  <a:cubicBezTo>
                    <a:pt x="202" y="1172"/>
                    <a:pt x="228" y="1237"/>
                    <a:pt x="263" y="1298"/>
                  </a:cubicBezTo>
                  <a:cubicBezTo>
                    <a:pt x="265" y="1301"/>
                    <a:pt x="267" y="1305"/>
                    <a:pt x="270" y="1309"/>
                  </a:cubicBezTo>
                  <a:lnTo>
                    <a:pt x="160" y="1462"/>
                  </a:lnTo>
                  <a:lnTo>
                    <a:pt x="378" y="1680"/>
                  </a:lnTo>
                  <a:lnTo>
                    <a:pt x="531" y="1570"/>
                  </a:lnTo>
                  <a:cubicBezTo>
                    <a:pt x="535" y="1573"/>
                    <a:pt x="539" y="1575"/>
                    <a:pt x="543" y="1577"/>
                  </a:cubicBezTo>
                  <a:cubicBezTo>
                    <a:pt x="603" y="1612"/>
                    <a:pt x="668" y="1638"/>
                    <a:pt x="735" y="1655"/>
                  </a:cubicBezTo>
                  <a:lnTo>
                    <a:pt x="766" y="1840"/>
                  </a:lnTo>
                  <a:lnTo>
                    <a:pt x="1075" y="1840"/>
                  </a:lnTo>
                  <a:lnTo>
                    <a:pt x="1106" y="1655"/>
                  </a:lnTo>
                  <a:cubicBezTo>
                    <a:pt x="1173" y="1638"/>
                    <a:pt x="1238" y="1612"/>
                    <a:pt x="1298" y="1577"/>
                  </a:cubicBezTo>
                  <a:cubicBezTo>
                    <a:pt x="1302" y="1575"/>
                    <a:pt x="1306" y="1573"/>
                    <a:pt x="1310" y="1570"/>
                  </a:cubicBezTo>
                  <a:lnTo>
                    <a:pt x="1462" y="1680"/>
                  </a:lnTo>
                  <a:lnTo>
                    <a:pt x="1680" y="1462"/>
                  </a:lnTo>
                  <a:lnTo>
                    <a:pt x="1571" y="1309"/>
                  </a:lnTo>
                  <a:cubicBezTo>
                    <a:pt x="1573" y="1305"/>
                    <a:pt x="1576" y="1301"/>
                    <a:pt x="1578" y="1298"/>
                  </a:cubicBezTo>
                  <a:cubicBezTo>
                    <a:pt x="1613" y="1237"/>
                    <a:pt x="1639" y="1172"/>
                    <a:pt x="1656" y="1105"/>
                  </a:cubicBezTo>
                  <a:lnTo>
                    <a:pt x="1841" y="1074"/>
                  </a:lnTo>
                  <a:close/>
                  <a:moveTo>
                    <a:pt x="920" y="1461"/>
                  </a:moveTo>
                  <a:cubicBezTo>
                    <a:pt x="622" y="1461"/>
                    <a:pt x="379" y="1218"/>
                    <a:pt x="379" y="920"/>
                  </a:cubicBezTo>
                  <a:cubicBezTo>
                    <a:pt x="406" y="203"/>
                    <a:pt x="1435" y="203"/>
                    <a:pt x="1462" y="920"/>
                  </a:cubicBezTo>
                  <a:cubicBezTo>
                    <a:pt x="1462" y="1218"/>
                    <a:pt x="1219" y="1461"/>
                    <a:pt x="920" y="14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5" name="Google Shape;495;p49"/>
          <p:cNvCxnSpPr>
            <a:stCxn id="496" idx="2"/>
            <a:endCxn id="497" idx="0"/>
          </p:cNvCxnSpPr>
          <p:nvPr/>
        </p:nvCxnSpPr>
        <p:spPr>
          <a:xfrm flipH="1">
            <a:off x="7938828" y="2106305"/>
            <a:ext cx="300" cy="17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498" name="Google Shape;498;p49"/>
          <p:cNvGrpSpPr/>
          <p:nvPr/>
        </p:nvGrpSpPr>
        <p:grpSpPr>
          <a:xfrm>
            <a:off x="7118943" y="1506331"/>
            <a:ext cx="1640374" cy="599974"/>
            <a:chOff x="4156200" y="1338930"/>
            <a:chExt cx="2035204" cy="1042346"/>
          </a:xfrm>
        </p:grpSpPr>
        <p:sp>
          <p:nvSpPr>
            <p:cNvPr id="496" name="Google Shape;496;p49"/>
            <p:cNvSpPr txBox="1"/>
            <p:nvPr/>
          </p:nvSpPr>
          <p:spPr>
            <a:xfrm>
              <a:off x="4156200" y="1643276"/>
              <a:ext cx="20352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The Final Product</a:t>
              </a:r>
              <a:endPara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499" name="Google Shape;499;p49"/>
            <p:cNvSpPr txBox="1"/>
            <p:nvPr/>
          </p:nvSpPr>
          <p:spPr>
            <a:xfrm>
              <a:off x="4156204" y="1338930"/>
              <a:ext cx="20352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Launch</a:t>
              </a:r>
              <a:endParaRPr b="0" i="0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497" name="Google Shape;497;p49"/>
          <p:cNvSpPr/>
          <p:nvPr/>
        </p:nvSpPr>
        <p:spPr>
          <a:xfrm>
            <a:off x="7636750" y="3838900"/>
            <a:ext cx="604200" cy="642900"/>
          </a:xfrm>
          <a:prstGeom prst="ellipse">
            <a:avLst/>
          </a:prstGeom>
          <a:solidFill>
            <a:srgbClr val="0B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0" name="Google Shape;500;p49"/>
          <p:cNvSpPr/>
          <p:nvPr/>
        </p:nvSpPr>
        <p:spPr>
          <a:xfrm>
            <a:off x="7118780" y="2611436"/>
            <a:ext cx="1640400" cy="503400"/>
          </a:xfrm>
          <a:prstGeom prst="homePlate">
            <a:avLst>
              <a:gd fmla="val 50000" name="adj"/>
            </a:avLst>
          </a:prstGeom>
          <a:solidFill>
            <a:srgbClr val="0B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01" name="Google Shape;501;p49"/>
          <p:cNvCxnSpPr>
            <a:stCxn id="500" idx="1"/>
            <a:endCxn id="500" idx="3"/>
          </p:cNvCxnSpPr>
          <p:nvPr/>
        </p:nvCxnSpPr>
        <p:spPr>
          <a:xfrm>
            <a:off x="7118780" y="2863136"/>
            <a:ext cx="164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502" name="Google Shape;502;p49"/>
          <p:cNvGrpSpPr/>
          <p:nvPr/>
        </p:nvGrpSpPr>
        <p:grpSpPr>
          <a:xfrm>
            <a:off x="7802917" y="3991291"/>
            <a:ext cx="280390" cy="338112"/>
            <a:chOff x="5557712" y="3256064"/>
            <a:chExt cx="394582" cy="383564"/>
          </a:xfrm>
        </p:grpSpPr>
        <p:sp>
          <p:nvSpPr>
            <p:cNvPr id="503" name="Google Shape;503;p49"/>
            <p:cNvSpPr/>
            <p:nvPr/>
          </p:nvSpPr>
          <p:spPr>
            <a:xfrm>
              <a:off x="5677002" y="3594665"/>
              <a:ext cx="157830" cy="44963"/>
            </a:xfrm>
            <a:custGeom>
              <a:rect b="b" l="l" r="r" t="t"/>
              <a:pathLst>
                <a:path extrusionOk="0" h="217" w="759">
                  <a:moveTo>
                    <a:pt x="0" y="0"/>
                  </a:moveTo>
                  <a:lnTo>
                    <a:pt x="758" y="0"/>
                  </a:lnTo>
                  <a:lnTo>
                    <a:pt x="758" y="216"/>
                  </a:lnTo>
                  <a:lnTo>
                    <a:pt x="0" y="216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5763259" y="3425823"/>
              <a:ext cx="26611" cy="22940"/>
            </a:xfrm>
            <a:custGeom>
              <a:rect b="b" l="l" r="r" t="t"/>
              <a:pathLst>
                <a:path extrusionOk="0" h="109" w="127">
                  <a:moveTo>
                    <a:pt x="119" y="27"/>
                  </a:moveTo>
                  <a:cubicBezTo>
                    <a:pt x="114" y="19"/>
                    <a:pt x="107" y="12"/>
                    <a:pt x="99" y="7"/>
                  </a:cubicBezTo>
                  <a:cubicBezTo>
                    <a:pt x="91" y="2"/>
                    <a:pt x="82" y="0"/>
                    <a:pt x="72" y="0"/>
                  </a:cubicBezTo>
                  <a:cubicBezTo>
                    <a:pt x="0" y="2"/>
                    <a:pt x="0" y="105"/>
                    <a:pt x="72" y="108"/>
                  </a:cubicBezTo>
                  <a:cubicBezTo>
                    <a:pt x="82" y="108"/>
                    <a:pt x="91" y="105"/>
                    <a:pt x="99" y="101"/>
                  </a:cubicBezTo>
                  <a:cubicBezTo>
                    <a:pt x="107" y="96"/>
                    <a:pt x="114" y="89"/>
                    <a:pt x="119" y="81"/>
                  </a:cubicBezTo>
                  <a:cubicBezTo>
                    <a:pt x="124" y="73"/>
                    <a:pt x="126" y="63"/>
                    <a:pt x="126" y="54"/>
                  </a:cubicBezTo>
                  <a:cubicBezTo>
                    <a:pt x="126" y="44"/>
                    <a:pt x="124" y="35"/>
                    <a:pt x="119" y="2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5557712" y="3256064"/>
              <a:ext cx="394582" cy="317495"/>
            </a:xfrm>
            <a:custGeom>
              <a:rect b="b" l="l" r="r" t="t"/>
              <a:pathLst>
                <a:path extrusionOk="0" h="1524" w="1895">
                  <a:moveTo>
                    <a:pt x="963" y="7"/>
                  </a:moveTo>
                  <a:cubicBezTo>
                    <a:pt x="289" y="0"/>
                    <a:pt x="0" y="864"/>
                    <a:pt x="536" y="1261"/>
                  </a:cubicBezTo>
                  <a:cubicBezTo>
                    <a:pt x="586" y="1298"/>
                    <a:pt x="627" y="1345"/>
                    <a:pt x="658" y="1399"/>
                  </a:cubicBezTo>
                  <a:cubicBezTo>
                    <a:pt x="681" y="1437"/>
                    <a:pt x="697" y="1479"/>
                    <a:pt x="707" y="1523"/>
                  </a:cubicBezTo>
                  <a:lnTo>
                    <a:pt x="898" y="1523"/>
                  </a:lnTo>
                  <a:lnTo>
                    <a:pt x="898" y="1026"/>
                  </a:lnTo>
                  <a:cubicBezTo>
                    <a:pt x="792" y="1063"/>
                    <a:pt x="681" y="985"/>
                    <a:pt x="681" y="873"/>
                  </a:cubicBezTo>
                  <a:cubicBezTo>
                    <a:pt x="681" y="733"/>
                    <a:pt x="849" y="659"/>
                    <a:pt x="952" y="752"/>
                  </a:cubicBezTo>
                  <a:cubicBezTo>
                    <a:pt x="1054" y="659"/>
                    <a:pt x="1224" y="733"/>
                    <a:pt x="1223" y="873"/>
                  </a:cubicBezTo>
                  <a:cubicBezTo>
                    <a:pt x="1223" y="985"/>
                    <a:pt x="1111" y="1063"/>
                    <a:pt x="1006" y="1026"/>
                  </a:cubicBezTo>
                  <a:lnTo>
                    <a:pt x="1006" y="1523"/>
                  </a:lnTo>
                  <a:lnTo>
                    <a:pt x="1197" y="1523"/>
                  </a:lnTo>
                  <a:cubicBezTo>
                    <a:pt x="1207" y="1479"/>
                    <a:pt x="1224" y="1438"/>
                    <a:pt x="1246" y="1399"/>
                  </a:cubicBezTo>
                  <a:cubicBezTo>
                    <a:pt x="1278" y="1344"/>
                    <a:pt x="1320" y="1297"/>
                    <a:pt x="1371" y="1259"/>
                  </a:cubicBezTo>
                  <a:cubicBezTo>
                    <a:pt x="1894" y="868"/>
                    <a:pt x="1625" y="17"/>
                    <a:pt x="963" y="7"/>
                  </a:cubicBezTo>
                  <a:close/>
                  <a:moveTo>
                    <a:pt x="1220" y="443"/>
                  </a:moveTo>
                  <a:cubicBezTo>
                    <a:pt x="1072" y="295"/>
                    <a:pt x="832" y="295"/>
                    <a:pt x="684" y="443"/>
                  </a:cubicBezTo>
                  <a:lnTo>
                    <a:pt x="607" y="366"/>
                  </a:lnTo>
                  <a:cubicBezTo>
                    <a:pt x="797" y="176"/>
                    <a:pt x="1106" y="176"/>
                    <a:pt x="1297" y="366"/>
                  </a:cubicBezTo>
                  <a:lnTo>
                    <a:pt x="1220" y="4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5721966" y="3425823"/>
              <a:ext cx="26611" cy="22940"/>
            </a:xfrm>
            <a:custGeom>
              <a:rect b="b" l="l" r="r" t="t"/>
              <a:pathLst>
                <a:path extrusionOk="0" h="109" w="127">
                  <a:moveTo>
                    <a:pt x="8" y="81"/>
                  </a:moveTo>
                  <a:cubicBezTo>
                    <a:pt x="12" y="89"/>
                    <a:pt x="19" y="96"/>
                    <a:pt x="27" y="101"/>
                  </a:cubicBezTo>
                  <a:cubicBezTo>
                    <a:pt x="36" y="105"/>
                    <a:pt x="45" y="108"/>
                    <a:pt x="55" y="108"/>
                  </a:cubicBezTo>
                  <a:cubicBezTo>
                    <a:pt x="126" y="105"/>
                    <a:pt x="126" y="2"/>
                    <a:pt x="55" y="0"/>
                  </a:cubicBezTo>
                  <a:cubicBezTo>
                    <a:pt x="45" y="0"/>
                    <a:pt x="36" y="2"/>
                    <a:pt x="27" y="7"/>
                  </a:cubicBezTo>
                  <a:cubicBezTo>
                    <a:pt x="19" y="12"/>
                    <a:pt x="12" y="19"/>
                    <a:pt x="8" y="27"/>
                  </a:cubicBezTo>
                  <a:cubicBezTo>
                    <a:pt x="3" y="35"/>
                    <a:pt x="0" y="44"/>
                    <a:pt x="0" y="54"/>
                  </a:cubicBezTo>
                  <a:cubicBezTo>
                    <a:pt x="0" y="63"/>
                    <a:pt x="3" y="73"/>
                    <a:pt x="8" y="8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49"/>
          <p:cNvGrpSpPr/>
          <p:nvPr/>
        </p:nvGrpSpPr>
        <p:grpSpPr>
          <a:xfrm>
            <a:off x="6098324" y="1463891"/>
            <a:ext cx="350401" cy="349457"/>
            <a:chOff x="2141000" y="1954475"/>
            <a:chExt cx="296975" cy="296175"/>
          </a:xfrm>
        </p:grpSpPr>
        <p:sp>
          <p:nvSpPr>
            <p:cNvPr id="508" name="Google Shape;508;p49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512" name="Google Shape;512;p49"/>
          <p:cNvGrpSpPr/>
          <p:nvPr/>
        </p:nvGrpSpPr>
        <p:grpSpPr>
          <a:xfrm>
            <a:off x="401373" y="1493474"/>
            <a:ext cx="1736316" cy="603374"/>
            <a:chOff x="4059270" y="1341058"/>
            <a:chExt cx="2083663" cy="1048253"/>
          </a:xfrm>
        </p:grpSpPr>
        <p:sp>
          <p:nvSpPr>
            <p:cNvPr id="513" name="Google Shape;513;p49"/>
            <p:cNvSpPr txBox="1"/>
            <p:nvPr/>
          </p:nvSpPr>
          <p:spPr>
            <a:xfrm>
              <a:off x="4107733" y="1651311"/>
              <a:ext cx="20352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User Requirements</a:t>
              </a:r>
              <a:endPara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514" name="Google Shape;514;p49"/>
            <p:cNvSpPr txBox="1"/>
            <p:nvPr/>
          </p:nvSpPr>
          <p:spPr>
            <a:xfrm>
              <a:off x="4059270" y="1341058"/>
              <a:ext cx="20352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Design</a:t>
              </a:r>
              <a:endParaRPr b="0" i="0" sz="1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/>
          <p:nvPr/>
        </p:nvSpPr>
        <p:spPr>
          <a:xfrm>
            <a:off x="0" y="527525"/>
            <a:ext cx="3522000" cy="503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0" name="Google Shape;52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Design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1" name="Google Shape;521;p50"/>
          <p:cNvSpPr txBox="1"/>
          <p:nvPr>
            <p:ph idx="3" type="subTitle"/>
          </p:nvPr>
        </p:nvSpPr>
        <p:spPr>
          <a:xfrm>
            <a:off x="817450" y="1873925"/>
            <a:ext cx="39069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1. Target Consumers:</a:t>
            </a:r>
            <a:endParaRPr b="1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Educational institutions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6996">
            <a:off x="916098" y="1119360"/>
            <a:ext cx="329175" cy="39934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0"/>
          <p:cNvSpPr txBox="1"/>
          <p:nvPr>
            <p:ph idx="3" type="subTitle"/>
          </p:nvPr>
        </p:nvSpPr>
        <p:spPr>
          <a:xfrm>
            <a:off x="1222250" y="1094175"/>
            <a:ext cx="53640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</a:t>
            </a:r>
            <a:r>
              <a:rPr lang="en" sz="1700"/>
              <a:t> 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personalised conversational</a:t>
            </a:r>
            <a:r>
              <a:rPr lang="en" sz="1700"/>
              <a:t> experience</a:t>
            </a:r>
            <a:endParaRPr sz="1700"/>
          </a:p>
        </p:txBody>
      </p:sp>
      <p:sp>
        <p:nvSpPr>
          <p:cNvPr id="524" name="Google Shape;524;p50"/>
          <p:cNvSpPr txBox="1"/>
          <p:nvPr>
            <p:ph idx="3" type="subTitle"/>
          </p:nvPr>
        </p:nvSpPr>
        <p:spPr>
          <a:xfrm>
            <a:off x="817450" y="3025275"/>
            <a:ext cx="42165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2. Target Users:</a:t>
            </a:r>
            <a:endParaRPr b="1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to highschool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>
            <a:off x="7856300" y="279125"/>
            <a:ext cx="877800" cy="90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526" name="Google Shape;526;p50"/>
          <p:cNvGrpSpPr/>
          <p:nvPr/>
        </p:nvGrpSpPr>
        <p:grpSpPr>
          <a:xfrm>
            <a:off x="8097551" y="527518"/>
            <a:ext cx="395992" cy="407920"/>
            <a:chOff x="4464825" y="3256982"/>
            <a:chExt cx="383564" cy="383563"/>
          </a:xfrm>
        </p:grpSpPr>
        <p:sp>
          <p:nvSpPr>
            <p:cNvPr id="527" name="Google Shape;527;p50"/>
            <p:cNvSpPr/>
            <p:nvPr/>
          </p:nvSpPr>
          <p:spPr>
            <a:xfrm>
              <a:off x="4498777" y="3560713"/>
              <a:ext cx="67904" cy="78916"/>
            </a:xfrm>
            <a:custGeom>
              <a:rect b="b" l="l" r="r" t="t"/>
              <a:pathLst>
                <a:path extrusionOk="0" h="380" w="326">
                  <a:moveTo>
                    <a:pt x="216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216" y="379"/>
                  </a:lnTo>
                  <a:lnTo>
                    <a:pt x="216" y="217"/>
                  </a:lnTo>
                  <a:lnTo>
                    <a:pt x="325" y="217"/>
                  </a:lnTo>
                  <a:lnTo>
                    <a:pt x="325" y="109"/>
                  </a:lnTo>
                  <a:lnTo>
                    <a:pt x="216" y="109"/>
                  </a:lnTo>
                  <a:lnTo>
                    <a:pt x="216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4690560" y="3256982"/>
              <a:ext cx="157829" cy="191782"/>
            </a:xfrm>
            <a:custGeom>
              <a:rect b="b" l="l" r="r" t="t"/>
              <a:pathLst>
                <a:path extrusionOk="0" h="921" w="760">
                  <a:moveTo>
                    <a:pt x="0" y="0"/>
                  </a:moveTo>
                  <a:lnTo>
                    <a:pt x="0" y="541"/>
                  </a:lnTo>
                  <a:lnTo>
                    <a:pt x="542" y="541"/>
                  </a:lnTo>
                  <a:lnTo>
                    <a:pt x="542" y="812"/>
                  </a:lnTo>
                  <a:lnTo>
                    <a:pt x="0" y="812"/>
                  </a:lnTo>
                  <a:lnTo>
                    <a:pt x="0" y="920"/>
                  </a:lnTo>
                  <a:lnTo>
                    <a:pt x="650" y="920"/>
                  </a:lnTo>
                  <a:lnTo>
                    <a:pt x="650" y="541"/>
                  </a:lnTo>
                  <a:lnTo>
                    <a:pt x="759" y="541"/>
                  </a:lnTo>
                  <a:lnTo>
                    <a:pt x="759" y="0"/>
                  </a:lnTo>
                  <a:lnTo>
                    <a:pt x="0" y="0"/>
                  </a:lnTo>
                  <a:close/>
                  <a:moveTo>
                    <a:pt x="217" y="325"/>
                  </a:moveTo>
                  <a:lnTo>
                    <a:pt x="217" y="216"/>
                  </a:lnTo>
                  <a:lnTo>
                    <a:pt x="542" y="216"/>
                  </a:lnTo>
                  <a:lnTo>
                    <a:pt x="542" y="325"/>
                  </a:lnTo>
                  <a:lnTo>
                    <a:pt x="217" y="3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4690560" y="3482715"/>
              <a:ext cx="157829" cy="157830"/>
            </a:xfrm>
            <a:custGeom>
              <a:rect b="b" l="l" r="r" t="t"/>
              <a:pathLst>
                <a:path extrusionOk="0" h="759" w="760">
                  <a:moveTo>
                    <a:pt x="379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271" y="109"/>
                  </a:lnTo>
                  <a:lnTo>
                    <a:pt x="271" y="217"/>
                  </a:lnTo>
                  <a:lnTo>
                    <a:pt x="109" y="217"/>
                  </a:lnTo>
                  <a:lnTo>
                    <a:pt x="109" y="758"/>
                  </a:lnTo>
                  <a:lnTo>
                    <a:pt x="759" y="758"/>
                  </a:lnTo>
                  <a:lnTo>
                    <a:pt x="759" y="217"/>
                  </a:lnTo>
                  <a:lnTo>
                    <a:pt x="379" y="217"/>
                  </a:lnTo>
                  <a:lnTo>
                    <a:pt x="379" y="0"/>
                  </a:lnTo>
                  <a:close/>
                  <a:moveTo>
                    <a:pt x="542" y="434"/>
                  </a:moveTo>
                  <a:lnTo>
                    <a:pt x="542" y="542"/>
                  </a:lnTo>
                  <a:lnTo>
                    <a:pt x="325" y="542"/>
                  </a:lnTo>
                  <a:lnTo>
                    <a:pt x="325" y="434"/>
                  </a:lnTo>
                  <a:lnTo>
                    <a:pt x="542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4464825" y="3256982"/>
              <a:ext cx="135808" cy="146819"/>
            </a:xfrm>
            <a:custGeom>
              <a:rect b="b" l="l" r="r" t="t"/>
              <a:pathLst>
                <a:path extrusionOk="0" h="704" w="651">
                  <a:moveTo>
                    <a:pt x="163" y="703"/>
                  </a:moveTo>
                  <a:lnTo>
                    <a:pt x="271" y="703"/>
                  </a:lnTo>
                  <a:lnTo>
                    <a:pt x="271" y="541"/>
                  </a:lnTo>
                  <a:lnTo>
                    <a:pt x="650" y="541"/>
                  </a:lnTo>
                  <a:lnTo>
                    <a:pt x="650" y="0"/>
                  </a:lnTo>
                  <a:lnTo>
                    <a:pt x="0" y="0"/>
                  </a:lnTo>
                  <a:lnTo>
                    <a:pt x="0" y="541"/>
                  </a:lnTo>
                  <a:lnTo>
                    <a:pt x="163" y="541"/>
                  </a:lnTo>
                  <a:lnTo>
                    <a:pt x="163" y="703"/>
                  </a:lnTo>
                  <a:close/>
                  <a:moveTo>
                    <a:pt x="217" y="216"/>
                  </a:moveTo>
                  <a:lnTo>
                    <a:pt x="433" y="216"/>
                  </a:lnTo>
                  <a:lnTo>
                    <a:pt x="433" y="325"/>
                  </a:lnTo>
                  <a:lnTo>
                    <a:pt x="217" y="325"/>
                  </a:lnTo>
                  <a:lnTo>
                    <a:pt x="217" y="2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4464825" y="3425823"/>
              <a:ext cx="67904" cy="112866"/>
            </a:xfrm>
            <a:custGeom>
              <a:rect b="b" l="l" r="r" t="t"/>
              <a:pathLst>
                <a:path extrusionOk="0" h="542" w="326">
                  <a:moveTo>
                    <a:pt x="0" y="0"/>
                  </a:moveTo>
                  <a:lnTo>
                    <a:pt x="325" y="0"/>
                  </a:lnTo>
                  <a:lnTo>
                    <a:pt x="325" y="541"/>
                  </a:lnTo>
                  <a:lnTo>
                    <a:pt x="0" y="541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4554752" y="3375354"/>
              <a:ext cx="112867" cy="213801"/>
            </a:xfrm>
            <a:custGeom>
              <a:rect b="b" l="l" r="r" t="t"/>
              <a:pathLst>
                <a:path extrusionOk="0" h="1027" w="543">
                  <a:moveTo>
                    <a:pt x="0" y="806"/>
                  </a:moveTo>
                  <a:lnTo>
                    <a:pt x="542" y="1026"/>
                  </a:lnTo>
                  <a:lnTo>
                    <a:pt x="542" y="0"/>
                  </a:lnTo>
                  <a:lnTo>
                    <a:pt x="0" y="221"/>
                  </a:lnTo>
                  <a:lnTo>
                    <a:pt x="0" y="8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3" name="Google Shape;5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350" y="1696884"/>
            <a:ext cx="3805251" cy="253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/>
          <p:nvPr/>
        </p:nvSpPr>
        <p:spPr>
          <a:xfrm>
            <a:off x="0" y="527525"/>
            <a:ext cx="3522000" cy="5034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7856300" y="279125"/>
            <a:ext cx="877800" cy="90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0" name="Google Shape;54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</a:rPr>
              <a:t>Build</a:t>
            </a:r>
            <a:endParaRPr b="1">
              <a:solidFill>
                <a:srgbClr val="F2F2F2"/>
              </a:solidFill>
            </a:endParaRPr>
          </a:p>
        </p:txBody>
      </p:sp>
      <p:sp>
        <p:nvSpPr>
          <p:cNvPr id="541" name="Google Shape;541;p51"/>
          <p:cNvSpPr txBox="1"/>
          <p:nvPr>
            <p:ph idx="3" type="subTitle"/>
          </p:nvPr>
        </p:nvSpPr>
        <p:spPr>
          <a:xfrm>
            <a:off x="817450" y="1873925"/>
            <a:ext cx="39069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1. Personalised:</a:t>
            </a:r>
            <a:endParaRPr b="1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Avatars and personalities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6996">
            <a:off x="916098" y="1119360"/>
            <a:ext cx="329175" cy="39934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1"/>
          <p:cNvSpPr txBox="1"/>
          <p:nvPr>
            <p:ph idx="3" type="subTitle"/>
          </p:nvPr>
        </p:nvSpPr>
        <p:spPr>
          <a:xfrm>
            <a:off x="1222250" y="1094175"/>
            <a:ext cx="53640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Early 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design</a:t>
            </a:r>
            <a:r>
              <a:rPr lang="en" sz="1700"/>
              <a:t> and 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functionalities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b="1" i="1" sz="1700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4" name="Google Shape;544;p51"/>
          <p:cNvSpPr txBox="1"/>
          <p:nvPr>
            <p:ph idx="3" type="subTitle"/>
          </p:nvPr>
        </p:nvSpPr>
        <p:spPr>
          <a:xfrm>
            <a:off x="817450" y="3025275"/>
            <a:ext cx="42165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2. 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Contextualised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:</a:t>
            </a:r>
            <a:endParaRPr b="1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Faithful to the source of information</a:t>
            </a:r>
            <a:endParaRPr/>
          </a:p>
        </p:txBody>
      </p:sp>
      <p:grpSp>
        <p:nvGrpSpPr>
          <p:cNvPr id="545" name="Google Shape;545;p51"/>
          <p:cNvGrpSpPr/>
          <p:nvPr/>
        </p:nvGrpSpPr>
        <p:grpSpPr>
          <a:xfrm>
            <a:off x="8048480" y="506133"/>
            <a:ext cx="503012" cy="450184"/>
            <a:chOff x="7200253" y="1642896"/>
            <a:chExt cx="383569" cy="382647"/>
          </a:xfrm>
        </p:grpSpPr>
        <p:sp>
          <p:nvSpPr>
            <p:cNvPr id="546" name="Google Shape;546;p51"/>
            <p:cNvSpPr/>
            <p:nvPr/>
          </p:nvSpPr>
          <p:spPr>
            <a:xfrm>
              <a:off x="7302110" y="1744752"/>
              <a:ext cx="178937" cy="178933"/>
            </a:xfrm>
            <a:custGeom>
              <a:rect b="b" l="l" r="r" t="t"/>
              <a:pathLst>
                <a:path extrusionOk="0" h="861" w="861">
                  <a:moveTo>
                    <a:pt x="860" y="376"/>
                  </a:moveTo>
                  <a:cubicBezTo>
                    <a:pt x="853" y="319"/>
                    <a:pt x="835" y="264"/>
                    <a:pt x="806" y="214"/>
                  </a:cubicBezTo>
                  <a:cubicBezTo>
                    <a:pt x="796" y="197"/>
                    <a:pt x="785" y="180"/>
                    <a:pt x="772" y="164"/>
                  </a:cubicBezTo>
                  <a:lnTo>
                    <a:pt x="698" y="238"/>
                  </a:lnTo>
                  <a:lnTo>
                    <a:pt x="622" y="162"/>
                  </a:lnTo>
                  <a:lnTo>
                    <a:pt x="696" y="88"/>
                  </a:lnTo>
                  <a:cubicBezTo>
                    <a:pt x="680" y="76"/>
                    <a:pt x="664" y="65"/>
                    <a:pt x="646" y="55"/>
                  </a:cubicBezTo>
                  <a:cubicBezTo>
                    <a:pt x="597" y="26"/>
                    <a:pt x="542" y="7"/>
                    <a:pt x="485" y="0"/>
                  </a:cubicBezTo>
                  <a:lnTo>
                    <a:pt x="485" y="105"/>
                  </a:lnTo>
                  <a:lnTo>
                    <a:pt x="376" y="105"/>
                  </a:lnTo>
                  <a:lnTo>
                    <a:pt x="376" y="0"/>
                  </a:lnTo>
                  <a:cubicBezTo>
                    <a:pt x="319" y="7"/>
                    <a:pt x="264" y="26"/>
                    <a:pt x="214" y="55"/>
                  </a:cubicBezTo>
                  <a:cubicBezTo>
                    <a:pt x="197" y="65"/>
                    <a:pt x="181" y="76"/>
                    <a:pt x="165" y="88"/>
                  </a:cubicBezTo>
                  <a:lnTo>
                    <a:pt x="239" y="162"/>
                  </a:lnTo>
                  <a:lnTo>
                    <a:pt x="162" y="238"/>
                  </a:lnTo>
                  <a:lnTo>
                    <a:pt x="88" y="164"/>
                  </a:lnTo>
                  <a:cubicBezTo>
                    <a:pt x="76" y="180"/>
                    <a:pt x="65" y="197"/>
                    <a:pt x="55" y="214"/>
                  </a:cubicBezTo>
                  <a:cubicBezTo>
                    <a:pt x="26" y="264"/>
                    <a:pt x="8" y="319"/>
                    <a:pt x="0" y="376"/>
                  </a:cubicBezTo>
                  <a:lnTo>
                    <a:pt x="105" y="376"/>
                  </a:lnTo>
                  <a:lnTo>
                    <a:pt x="105" y="484"/>
                  </a:lnTo>
                  <a:lnTo>
                    <a:pt x="0" y="484"/>
                  </a:lnTo>
                  <a:cubicBezTo>
                    <a:pt x="8" y="541"/>
                    <a:pt x="26" y="596"/>
                    <a:pt x="55" y="646"/>
                  </a:cubicBezTo>
                  <a:cubicBezTo>
                    <a:pt x="65" y="663"/>
                    <a:pt x="76" y="680"/>
                    <a:pt x="88" y="695"/>
                  </a:cubicBezTo>
                  <a:lnTo>
                    <a:pt x="162" y="621"/>
                  </a:lnTo>
                  <a:lnTo>
                    <a:pt x="239" y="698"/>
                  </a:lnTo>
                  <a:lnTo>
                    <a:pt x="165" y="772"/>
                  </a:lnTo>
                  <a:cubicBezTo>
                    <a:pt x="181" y="784"/>
                    <a:pt x="197" y="795"/>
                    <a:pt x="214" y="805"/>
                  </a:cubicBezTo>
                  <a:cubicBezTo>
                    <a:pt x="264" y="834"/>
                    <a:pt x="319" y="852"/>
                    <a:pt x="376" y="860"/>
                  </a:cubicBezTo>
                  <a:lnTo>
                    <a:pt x="376" y="755"/>
                  </a:lnTo>
                  <a:lnTo>
                    <a:pt x="485" y="755"/>
                  </a:lnTo>
                  <a:lnTo>
                    <a:pt x="485" y="859"/>
                  </a:lnTo>
                  <a:cubicBezTo>
                    <a:pt x="542" y="852"/>
                    <a:pt x="597" y="834"/>
                    <a:pt x="646" y="805"/>
                  </a:cubicBezTo>
                  <a:cubicBezTo>
                    <a:pt x="664" y="795"/>
                    <a:pt x="680" y="784"/>
                    <a:pt x="696" y="772"/>
                  </a:cubicBezTo>
                  <a:lnTo>
                    <a:pt x="622" y="698"/>
                  </a:lnTo>
                  <a:lnTo>
                    <a:pt x="698" y="621"/>
                  </a:lnTo>
                  <a:lnTo>
                    <a:pt x="772" y="695"/>
                  </a:lnTo>
                  <a:cubicBezTo>
                    <a:pt x="785" y="679"/>
                    <a:pt x="796" y="663"/>
                    <a:pt x="806" y="646"/>
                  </a:cubicBezTo>
                  <a:cubicBezTo>
                    <a:pt x="835" y="596"/>
                    <a:pt x="853" y="541"/>
                    <a:pt x="860" y="484"/>
                  </a:cubicBezTo>
                  <a:lnTo>
                    <a:pt x="755" y="484"/>
                  </a:lnTo>
                  <a:lnTo>
                    <a:pt x="755" y="376"/>
                  </a:lnTo>
                  <a:lnTo>
                    <a:pt x="860" y="376"/>
                  </a:lnTo>
                  <a:close/>
                  <a:moveTo>
                    <a:pt x="593" y="484"/>
                  </a:moveTo>
                  <a:lnTo>
                    <a:pt x="376" y="484"/>
                  </a:lnTo>
                  <a:lnTo>
                    <a:pt x="376" y="213"/>
                  </a:lnTo>
                  <a:lnTo>
                    <a:pt x="485" y="213"/>
                  </a:lnTo>
                  <a:lnTo>
                    <a:pt x="485" y="376"/>
                  </a:lnTo>
                  <a:lnTo>
                    <a:pt x="593" y="376"/>
                  </a:lnTo>
                  <a:lnTo>
                    <a:pt x="593" y="4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7200253" y="1642896"/>
              <a:ext cx="383569" cy="382647"/>
            </a:xfrm>
            <a:custGeom>
              <a:rect b="b" l="l" r="r" t="t"/>
              <a:pathLst>
                <a:path extrusionOk="0" h="1841" w="1842">
                  <a:moveTo>
                    <a:pt x="1841" y="1074"/>
                  </a:moveTo>
                  <a:lnTo>
                    <a:pt x="1841" y="766"/>
                  </a:lnTo>
                  <a:lnTo>
                    <a:pt x="1656" y="735"/>
                  </a:lnTo>
                  <a:cubicBezTo>
                    <a:pt x="1639" y="667"/>
                    <a:pt x="1613" y="602"/>
                    <a:pt x="1578" y="542"/>
                  </a:cubicBezTo>
                  <a:cubicBezTo>
                    <a:pt x="1576" y="538"/>
                    <a:pt x="1573" y="535"/>
                    <a:pt x="1571" y="531"/>
                  </a:cubicBezTo>
                  <a:lnTo>
                    <a:pt x="1680" y="378"/>
                  </a:lnTo>
                  <a:lnTo>
                    <a:pt x="1462" y="160"/>
                  </a:lnTo>
                  <a:lnTo>
                    <a:pt x="1310" y="269"/>
                  </a:lnTo>
                  <a:cubicBezTo>
                    <a:pt x="1306" y="267"/>
                    <a:pt x="1302" y="265"/>
                    <a:pt x="1298" y="263"/>
                  </a:cubicBezTo>
                  <a:cubicBezTo>
                    <a:pt x="1238" y="228"/>
                    <a:pt x="1173" y="202"/>
                    <a:pt x="1106" y="185"/>
                  </a:cubicBezTo>
                  <a:lnTo>
                    <a:pt x="1075" y="0"/>
                  </a:lnTo>
                  <a:lnTo>
                    <a:pt x="766" y="0"/>
                  </a:lnTo>
                  <a:lnTo>
                    <a:pt x="735" y="185"/>
                  </a:lnTo>
                  <a:cubicBezTo>
                    <a:pt x="668" y="202"/>
                    <a:pt x="603" y="228"/>
                    <a:pt x="542" y="263"/>
                  </a:cubicBezTo>
                  <a:cubicBezTo>
                    <a:pt x="539" y="265"/>
                    <a:pt x="535" y="267"/>
                    <a:pt x="531" y="269"/>
                  </a:cubicBezTo>
                  <a:lnTo>
                    <a:pt x="378" y="160"/>
                  </a:lnTo>
                  <a:lnTo>
                    <a:pt x="160" y="378"/>
                  </a:lnTo>
                  <a:lnTo>
                    <a:pt x="270" y="531"/>
                  </a:lnTo>
                  <a:cubicBezTo>
                    <a:pt x="267" y="535"/>
                    <a:pt x="265" y="538"/>
                    <a:pt x="263" y="542"/>
                  </a:cubicBezTo>
                  <a:cubicBezTo>
                    <a:pt x="228" y="602"/>
                    <a:pt x="202" y="667"/>
                    <a:pt x="185" y="735"/>
                  </a:cubicBezTo>
                  <a:lnTo>
                    <a:pt x="0" y="766"/>
                  </a:lnTo>
                  <a:lnTo>
                    <a:pt x="0" y="1074"/>
                  </a:lnTo>
                  <a:lnTo>
                    <a:pt x="185" y="1105"/>
                  </a:lnTo>
                  <a:cubicBezTo>
                    <a:pt x="202" y="1172"/>
                    <a:pt x="228" y="1237"/>
                    <a:pt x="263" y="1298"/>
                  </a:cubicBezTo>
                  <a:cubicBezTo>
                    <a:pt x="265" y="1301"/>
                    <a:pt x="267" y="1305"/>
                    <a:pt x="270" y="1309"/>
                  </a:cubicBezTo>
                  <a:lnTo>
                    <a:pt x="160" y="1462"/>
                  </a:lnTo>
                  <a:lnTo>
                    <a:pt x="378" y="1680"/>
                  </a:lnTo>
                  <a:lnTo>
                    <a:pt x="531" y="1570"/>
                  </a:lnTo>
                  <a:cubicBezTo>
                    <a:pt x="535" y="1573"/>
                    <a:pt x="539" y="1575"/>
                    <a:pt x="543" y="1577"/>
                  </a:cubicBezTo>
                  <a:cubicBezTo>
                    <a:pt x="603" y="1612"/>
                    <a:pt x="668" y="1638"/>
                    <a:pt x="735" y="1655"/>
                  </a:cubicBezTo>
                  <a:lnTo>
                    <a:pt x="766" y="1840"/>
                  </a:lnTo>
                  <a:lnTo>
                    <a:pt x="1075" y="1840"/>
                  </a:lnTo>
                  <a:lnTo>
                    <a:pt x="1106" y="1655"/>
                  </a:lnTo>
                  <a:cubicBezTo>
                    <a:pt x="1173" y="1638"/>
                    <a:pt x="1238" y="1612"/>
                    <a:pt x="1298" y="1577"/>
                  </a:cubicBezTo>
                  <a:cubicBezTo>
                    <a:pt x="1302" y="1575"/>
                    <a:pt x="1306" y="1573"/>
                    <a:pt x="1310" y="1570"/>
                  </a:cubicBezTo>
                  <a:lnTo>
                    <a:pt x="1462" y="1680"/>
                  </a:lnTo>
                  <a:lnTo>
                    <a:pt x="1680" y="1462"/>
                  </a:lnTo>
                  <a:lnTo>
                    <a:pt x="1571" y="1309"/>
                  </a:lnTo>
                  <a:cubicBezTo>
                    <a:pt x="1573" y="1305"/>
                    <a:pt x="1576" y="1301"/>
                    <a:pt x="1578" y="1298"/>
                  </a:cubicBezTo>
                  <a:cubicBezTo>
                    <a:pt x="1613" y="1237"/>
                    <a:pt x="1639" y="1172"/>
                    <a:pt x="1656" y="1105"/>
                  </a:cubicBezTo>
                  <a:lnTo>
                    <a:pt x="1841" y="1074"/>
                  </a:lnTo>
                  <a:close/>
                  <a:moveTo>
                    <a:pt x="920" y="1461"/>
                  </a:moveTo>
                  <a:cubicBezTo>
                    <a:pt x="622" y="1461"/>
                    <a:pt x="379" y="1218"/>
                    <a:pt x="379" y="920"/>
                  </a:cubicBezTo>
                  <a:cubicBezTo>
                    <a:pt x="406" y="203"/>
                    <a:pt x="1435" y="203"/>
                    <a:pt x="1462" y="920"/>
                  </a:cubicBezTo>
                  <a:cubicBezTo>
                    <a:pt x="1462" y="1218"/>
                    <a:pt x="1219" y="1461"/>
                    <a:pt x="920" y="14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8" name="Google Shape;54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475" y="1816400"/>
            <a:ext cx="4068426" cy="24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2"/>
          <p:cNvSpPr/>
          <p:nvPr/>
        </p:nvSpPr>
        <p:spPr>
          <a:xfrm>
            <a:off x="0" y="527525"/>
            <a:ext cx="3522000" cy="5034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4" name="Google Shape;554;p52"/>
          <p:cNvSpPr/>
          <p:nvPr/>
        </p:nvSpPr>
        <p:spPr>
          <a:xfrm>
            <a:off x="7856300" y="279125"/>
            <a:ext cx="877800" cy="90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5" name="Google Shape;555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</a:rPr>
              <a:t>Pilot</a:t>
            </a:r>
            <a:endParaRPr b="1">
              <a:solidFill>
                <a:srgbClr val="F2F2F2"/>
              </a:solidFill>
            </a:endParaRPr>
          </a:p>
        </p:txBody>
      </p:sp>
      <p:pic>
        <p:nvPicPr>
          <p:cNvPr id="556" name="Google Shape;5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6996">
            <a:off x="916098" y="1119360"/>
            <a:ext cx="329175" cy="39934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2"/>
          <p:cNvSpPr txBox="1"/>
          <p:nvPr>
            <p:ph idx="3" type="subTitle"/>
          </p:nvPr>
        </p:nvSpPr>
        <p:spPr>
          <a:xfrm>
            <a:off x="1222250" y="1094175"/>
            <a:ext cx="53640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Implement in</a:t>
            </a:r>
            <a:r>
              <a:rPr lang="en" sz="1700"/>
              <a:t> 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a real environment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b="1" i="1" sz="1700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558" name="Google Shape;558;p52"/>
          <p:cNvGrpSpPr/>
          <p:nvPr/>
        </p:nvGrpSpPr>
        <p:grpSpPr>
          <a:xfrm>
            <a:off x="8081001" y="506539"/>
            <a:ext cx="428408" cy="449684"/>
            <a:chOff x="6111955" y="3256982"/>
            <a:chExt cx="383569" cy="382645"/>
          </a:xfrm>
        </p:grpSpPr>
        <p:sp>
          <p:nvSpPr>
            <p:cNvPr id="559" name="Google Shape;559;p52"/>
            <p:cNvSpPr/>
            <p:nvPr/>
          </p:nvSpPr>
          <p:spPr>
            <a:xfrm>
              <a:off x="6179859" y="3502903"/>
              <a:ext cx="70657" cy="70656"/>
            </a:xfrm>
            <a:custGeom>
              <a:rect b="b" l="l" r="r" t="t"/>
              <a:pathLst>
                <a:path extrusionOk="0" h="338" w="339">
                  <a:moveTo>
                    <a:pt x="102" y="0"/>
                  </a:moveTo>
                  <a:lnTo>
                    <a:pt x="0" y="102"/>
                  </a:lnTo>
                  <a:lnTo>
                    <a:pt x="235" y="337"/>
                  </a:lnTo>
                  <a:lnTo>
                    <a:pt x="338" y="235"/>
                  </a:lnTo>
                  <a:lnTo>
                    <a:pt x="338" y="235"/>
                  </a:lnTo>
                  <a:cubicBezTo>
                    <a:pt x="244" y="173"/>
                    <a:pt x="164" y="93"/>
                    <a:pt x="102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6111955" y="3539608"/>
              <a:ext cx="100020" cy="100019"/>
            </a:xfrm>
            <a:custGeom>
              <a:rect b="b" l="l" r="r" t="t"/>
              <a:pathLst>
                <a:path extrusionOk="0" h="482" w="482">
                  <a:moveTo>
                    <a:pt x="0" y="246"/>
                  </a:moveTo>
                  <a:lnTo>
                    <a:pt x="245" y="0"/>
                  </a:lnTo>
                  <a:lnTo>
                    <a:pt x="481" y="236"/>
                  </a:lnTo>
                  <a:lnTo>
                    <a:pt x="235" y="481"/>
                  </a:lnTo>
                  <a:lnTo>
                    <a:pt x="0" y="24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6195459" y="3256982"/>
              <a:ext cx="300065" cy="348694"/>
            </a:xfrm>
            <a:custGeom>
              <a:rect b="b" l="l" r="r" t="t"/>
              <a:pathLst>
                <a:path extrusionOk="0" h="1677" w="1443">
                  <a:moveTo>
                    <a:pt x="721" y="0"/>
                  </a:moveTo>
                  <a:cubicBezTo>
                    <a:pt x="323" y="0"/>
                    <a:pt x="0" y="323"/>
                    <a:pt x="0" y="721"/>
                  </a:cubicBezTo>
                  <a:cubicBezTo>
                    <a:pt x="36" y="1676"/>
                    <a:pt x="1406" y="1675"/>
                    <a:pt x="1442" y="721"/>
                  </a:cubicBezTo>
                  <a:cubicBezTo>
                    <a:pt x="1442" y="323"/>
                    <a:pt x="1119" y="0"/>
                    <a:pt x="721" y="0"/>
                  </a:cubicBezTo>
                  <a:close/>
                  <a:moveTo>
                    <a:pt x="1220" y="776"/>
                  </a:moveTo>
                  <a:lnTo>
                    <a:pt x="1106" y="776"/>
                  </a:lnTo>
                  <a:cubicBezTo>
                    <a:pt x="1081" y="946"/>
                    <a:pt x="946" y="1080"/>
                    <a:pt x="777" y="1105"/>
                  </a:cubicBezTo>
                  <a:lnTo>
                    <a:pt x="777" y="1220"/>
                  </a:lnTo>
                  <a:lnTo>
                    <a:pt x="666" y="1220"/>
                  </a:lnTo>
                  <a:lnTo>
                    <a:pt x="666" y="1105"/>
                  </a:lnTo>
                  <a:cubicBezTo>
                    <a:pt x="496" y="1080"/>
                    <a:pt x="361" y="946"/>
                    <a:pt x="337" y="776"/>
                  </a:cubicBezTo>
                  <a:lnTo>
                    <a:pt x="222" y="776"/>
                  </a:lnTo>
                  <a:lnTo>
                    <a:pt x="222" y="665"/>
                  </a:lnTo>
                  <a:lnTo>
                    <a:pt x="337" y="665"/>
                  </a:lnTo>
                  <a:cubicBezTo>
                    <a:pt x="361" y="495"/>
                    <a:pt x="496" y="361"/>
                    <a:pt x="666" y="336"/>
                  </a:cubicBezTo>
                  <a:lnTo>
                    <a:pt x="666" y="222"/>
                  </a:lnTo>
                  <a:lnTo>
                    <a:pt x="777" y="222"/>
                  </a:lnTo>
                  <a:lnTo>
                    <a:pt x="777" y="336"/>
                  </a:lnTo>
                  <a:cubicBezTo>
                    <a:pt x="946" y="361"/>
                    <a:pt x="1081" y="495"/>
                    <a:pt x="1106" y="665"/>
                  </a:cubicBezTo>
                  <a:lnTo>
                    <a:pt x="1220" y="665"/>
                  </a:lnTo>
                  <a:lnTo>
                    <a:pt x="1220" y="7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6288138" y="3349661"/>
              <a:ext cx="115619" cy="133972"/>
            </a:xfrm>
            <a:custGeom>
              <a:rect b="b" l="l" r="r" t="t"/>
              <a:pathLst>
                <a:path extrusionOk="0" h="646" w="556">
                  <a:moveTo>
                    <a:pt x="277" y="0"/>
                  </a:moveTo>
                  <a:cubicBezTo>
                    <a:pt x="124" y="0"/>
                    <a:pt x="0" y="125"/>
                    <a:pt x="0" y="278"/>
                  </a:cubicBezTo>
                  <a:cubicBezTo>
                    <a:pt x="14" y="645"/>
                    <a:pt x="541" y="645"/>
                    <a:pt x="555" y="278"/>
                  </a:cubicBezTo>
                  <a:cubicBezTo>
                    <a:pt x="555" y="125"/>
                    <a:pt x="430" y="0"/>
                    <a:pt x="277" y="0"/>
                  </a:cubicBezTo>
                  <a:close/>
                  <a:moveTo>
                    <a:pt x="333" y="333"/>
                  </a:moveTo>
                  <a:lnTo>
                    <a:pt x="222" y="333"/>
                  </a:lnTo>
                  <a:lnTo>
                    <a:pt x="222" y="222"/>
                  </a:lnTo>
                  <a:lnTo>
                    <a:pt x="333" y="222"/>
                  </a:lnTo>
                  <a:lnTo>
                    <a:pt x="333" y="3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52"/>
          <p:cNvSpPr txBox="1"/>
          <p:nvPr>
            <p:ph idx="3" type="subTitle"/>
          </p:nvPr>
        </p:nvSpPr>
        <p:spPr>
          <a:xfrm>
            <a:off x="884075" y="1741325"/>
            <a:ext cx="39069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. Monitor:</a:t>
            </a:r>
            <a:endParaRPr b="1" baseline="30000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 testers in real-time</a:t>
            </a:r>
            <a:endParaRPr/>
          </a:p>
        </p:txBody>
      </p:sp>
      <p:sp>
        <p:nvSpPr>
          <p:cNvPr id="564" name="Google Shape;564;p52"/>
          <p:cNvSpPr txBox="1"/>
          <p:nvPr>
            <p:ph idx="3" type="subTitle"/>
          </p:nvPr>
        </p:nvSpPr>
        <p:spPr>
          <a:xfrm>
            <a:off x="884075" y="2657450"/>
            <a:ext cx="42165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. Analyze:</a:t>
            </a:r>
            <a:endParaRPr b="1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 and feedback</a:t>
            </a:r>
            <a:endParaRPr/>
          </a:p>
        </p:txBody>
      </p:sp>
      <p:sp>
        <p:nvSpPr>
          <p:cNvPr id="565" name="Google Shape;565;p52"/>
          <p:cNvSpPr txBox="1"/>
          <p:nvPr>
            <p:ph idx="3" type="subTitle"/>
          </p:nvPr>
        </p:nvSpPr>
        <p:spPr>
          <a:xfrm>
            <a:off x="886775" y="3494825"/>
            <a:ext cx="42165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. Refine</a:t>
            </a:r>
            <a:endParaRPr b="1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</a:rPr>
              <a:t>Features and functionalities</a:t>
            </a:r>
            <a:endParaRPr>
              <a:highlight>
                <a:schemeClr val="accent6"/>
              </a:highlight>
            </a:endParaRPr>
          </a:p>
        </p:txBody>
      </p:sp>
      <p:pic>
        <p:nvPicPr>
          <p:cNvPr id="566" name="Google Shape;5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350" y="1696275"/>
            <a:ext cx="3805251" cy="253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"/>
          <p:cNvSpPr/>
          <p:nvPr/>
        </p:nvSpPr>
        <p:spPr>
          <a:xfrm>
            <a:off x="0" y="527525"/>
            <a:ext cx="3522000" cy="503400"/>
          </a:xfrm>
          <a:prstGeom prst="homePlat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2" name="Google Shape;572;p53"/>
          <p:cNvSpPr/>
          <p:nvPr/>
        </p:nvSpPr>
        <p:spPr>
          <a:xfrm>
            <a:off x="7856300" y="279125"/>
            <a:ext cx="877800" cy="9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3" name="Google Shape;573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</a:rPr>
              <a:t>Network</a:t>
            </a:r>
            <a:endParaRPr b="1">
              <a:solidFill>
                <a:srgbClr val="F2F2F2"/>
              </a:solidFill>
            </a:endParaRPr>
          </a:p>
        </p:txBody>
      </p:sp>
      <p:pic>
        <p:nvPicPr>
          <p:cNvPr id="574" name="Google Shape;5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6996">
            <a:off x="916098" y="1119360"/>
            <a:ext cx="329175" cy="39934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3"/>
          <p:cNvSpPr txBox="1"/>
          <p:nvPr>
            <p:ph idx="3" type="subTitle"/>
          </p:nvPr>
        </p:nvSpPr>
        <p:spPr>
          <a:xfrm>
            <a:off x="1222250" y="1094175"/>
            <a:ext cx="53640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Meet</a:t>
            </a:r>
            <a:r>
              <a:rPr lang="en" sz="1700"/>
              <a:t> 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future partners</a:t>
            </a:r>
            <a:r>
              <a:rPr lang="en" sz="1700">
                <a:highlight>
                  <a:schemeClr val="accent6"/>
                </a:highlight>
              </a:rPr>
              <a:t> and industry </a:t>
            </a:r>
            <a:r>
              <a:rPr b="1" i="1" lang="en" sz="1700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professionals</a:t>
            </a:r>
            <a:endParaRPr b="1" i="1" sz="1700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76" name="Google Shape;576;p53"/>
          <p:cNvSpPr txBox="1"/>
          <p:nvPr>
            <p:ph idx="3" type="subTitle"/>
          </p:nvPr>
        </p:nvSpPr>
        <p:spPr>
          <a:xfrm>
            <a:off x="884075" y="1741325"/>
            <a:ext cx="3906900" cy="9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1. Build relationships:</a:t>
            </a:r>
            <a:endParaRPr b="1" baseline="30000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 information and stay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up-to-date</a:t>
            </a:r>
            <a:endParaRPr/>
          </a:p>
        </p:txBody>
      </p:sp>
      <p:sp>
        <p:nvSpPr>
          <p:cNvPr id="577" name="Google Shape;577;p53"/>
          <p:cNvSpPr txBox="1"/>
          <p:nvPr>
            <p:ph idx="3" type="subTitle"/>
          </p:nvPr>
        </p:nvSpPr>
        <p:spPr>
          <a:xfrm>
            <a:off x="884075" y="2657450"/>
            <a:ext cx="42165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2. Upgrade:</a:t>
            </a:r>
            <a:endParaRPr b="1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State-of-the-art technology</a:t>
            </a:r>
            <a:endParaRPr/>
          </a:p>
        </p:txBody>
      </p:sp>
      <p:sp>
        <p:nvSpPr>
          <p:cNvPr id="578" name="Google Shape;578;p53"/>
          <p:cNvSpPr txBox="1"/>
          <p:nvPr>
            <p:ph idx="3" type="subTitle"/>
          </p:nvPr>
        </p:nvSpPr>
        <p:spPr>
          <a:xfrm>
            <a:off x="886775" y="3494825"/>
            <a:ext cx="42165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3. Open opportunities</a:t>
            </a:r>
            <a:endParaRPr b="1">
              <a:highlight>
                <a:schemeClr val="dk2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</a:rPr>
              <a:t>More environments, more data</a:t>
            </a:r>
            <a:endParaRPr>
              <a:highlight>
                <a:schemeClr val="accent6"/>
              </a:highlight>
            </a:endParaRPr>
          </a:p>
        </p:txBody>
      </p:sp>
      <p:grpSp>
        <p:nvGrpSpPr>
          <p:cNvPr id="579" name="Google Shape;579;p53"/>
          <p:cNvGrpSpPr/>
          <p:nvPr/>
        </p:nvGrpSpPr>
        <p:grpSpPr>
          <a:xfrm>
            <a:off x="8040273" y="506520"/>
            <a:ext cx="509876" cy="449712"/>
            <a:chOff x="2141000" y="1954475"/>
            <a:chExt cx="296975" cy="296175"/>
          </a:xfrm>
        </p:grpSpPr>
        <p:sp>
          <p:nvSpPr>
            <p:cNvPr id="580" name="Google Shape;580;p53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81" name="Google Shape;581;p53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82" name="Google Shape;582;p53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83" name="Google Shape;583;p53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584" name="Google Shape;5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350" y="1845925"/>
            <a:ext cx="3805250" cy="23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4"/>
          <p:cNvSpPr/>
          <p:nvPr/>
        </p:nvSpPr>
        <p:spPr>
          <a:xfrm>
            <a:off x="0" y="527525"/>
            <a:ext cx="3522000" cy="503400"/>
          </a:xfrm>
          <a:prstGeom prst="homePlate">
            <a:avLst>
              <a:gd fmla="val 50000" name="adj"/>
            </a:avLst>
          </a:prstGeom>
          <a:solidFill>
            <a:srgbClr val="0B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0" name="Google Shape;590;p54"/>
          <p:cNvSpPr/>
          <p:nvPr/>
        </p:nvSpPr>
        <p:spPr>
          <a:xfrm>
            <a:off x="7856300" y="279125"/>
            <a:ext cx="877800" cy="904500"/>
          </a:xfrm>
          <a:prstGeom prst="ellipse">
            <a:avLst/>
          </a:prstGeom>
          <a:solidFill>
            <a:srgbClr val="0B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1" name="Google Shape;591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</a:rPr>
              <a:t>Launch</a:t>
            </a:r>
            <a:endParaRPr b="1">
              <a:solidFill>
                <a:srgbClr val="F2F2F2"/>
              </a:solidFill>
            </a:endParaRPr>
          </a:p>
        </p:txBody>
      </p:sp>
      <p:grpSp>
        <p:nvGrpSpPr>
          <p:cNvPr id="592" name="Google Shape;592;p54"/>
          <p:cNvGrpSpPr/>
          <p:nvPr/>
        </p:nvGrpSpPr>
        <p:grpSpPr>
          <a:xfrm>
            <a:off x="8076562" y="506533"/>
            <a:ext cx="437275" cy="449690"/>
            <a:chOff x="5557712" y="3256064"/>
            <a:chExt cx="394582" cy="383564"/>
          </a:xfrm>
        </p:grpSpPr>
        <p:sp>
          <p:nvSpPr>
            <p:cNvPr id="593" name="Google Shape;593;p54"/>
            <p:cNvSpPr/>
            <p:nvPr/>
          </p:nvSpPr>
          <p:spPr>
            <a:xfrm>
              <a:off x="5677002" y="3594665"/>
              <a:ext cx="157830" cy="44963"/>
            </a:xfrm>
            <a:custGeom>
              <a:rect b="b" l="l" r="r" t="t"/>
              <a:pathLst>
                <a:path extrusionOk="0" h="217" w="759">
                  <a:moveTo>
                    <a:pt x="0" y="0"/>
                  </a:moveTo>
                  <a:lnTo>
                    <a:pt x="758" y="0"/>
                  </a:lnTo>
                  <a:lnTo>
                    <a:pt x="758" y="216"/>
                  </a:lnTo>
                  <a:lnTo>
                    <a:pt x="0" y="216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4"/>
            <p:cNvSpPr/>
            <p:nvPr/>
          </p:nvSpPr>
          <p:spPr>
            <a:xfrm>
              <a:off x="5763259" y="3425823"/>
              <a:ext cx="26611" cy="22940"/>
            </a:xfrm>
            <a:custGeom>
              <a:rect b="b" l="l" r="r" t="t"/>
              <a:pathLst>
                <a:path extrusionOk="0" h="109" w="127">
                  <a:moveTo>
                    <a:pt x="119" y="27"/>
                  </a:moveTo>
                  <a:cubicBezTo>
                    <a:pt x="114" y="19"/>
                    <a:pt x="107" y="12"/>
                    <a:pt x="99" y="7"/>
                  </a:cubicBezTo>
                  <a:cubicBezTo>
                    <a:pt x="91" y="2"/>
                    <a:pt x="82" y="0"/>
                    <a:pt x="72" y="0"/>
                  </a:cubicBezTo>
                  <a:cubicBezTo>
                    <a:pt x="0" y="2"/>
                    <a:pt x="0" y="105"/>
                    <a:pt x="72" y="108"/>
                  </a:cubicBezTo>
                  <a:cubicBezTo>
                    <a:pt x="82" y="108"/>
                    <a:pt x="91" y="105"/>
                    <a:pt x="99" y="101"/>
                  </a:cubicBezTo>
                  <a:cubicBezTo>
                    <a:pt x="107" y="96"/>
                    <a:pt x="114" y="89"/>
                    <a:pt x="119" y="81"/>
                  </a:cubicBezTo>
                  <a:cubicBezTo>
                    <a:pt x="124" y="73"/>
                    <a:pt x="126" y="63"/>
                    <a:pt x="126" y="54"/>
                  </a:cubicBezTo>
                  <a:cubicBezTo>
                    <a:pt x="126" y="44"/>
                    <a:pt x="124" y="35"/>
                    <a:pt x="119" y="2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5557712" y="3256064"/>
              <a:ext cx="394582" cy="317495"/>
            </a:xfrm>
            <a:custGeom>
              <a:rect b="b" l="l" r="r" t="t"/>
              <a:pathLst>
                <a:path extrusionOk="0" h="1524" w="1895">
                  <a:moveTo>
                    <a:pt x="963" y="7"/>
                  </a:moveTo>
                  <a:cubicBezTo>
                    <a:pt x="289" y="0"/>
                    <a:pt x="0" y="864"/>
                    <a:pt x="536" y="1261"/>
                  </a:cubicBezTo>
                  <a:cubicBezTo>
                    <a:pt x="586" y="1298"/>
                    <a:pt x="627" y="1345"/>
                    <a:pt x="658" y="1399"/>
                  </a:cubicBezTo>
                  <a:cubicBezTo>
                    <a:pt x="681" y="1437"/>
                    <a:pt x="697" y="1479"/>
                    <a:pt x="707" y="1523"/>
                  </a:cubicBezTo>
                  <a:lnTo>
                    <a:pt x="898" y="1523"/>
                  </a:lnTo>
                  <a:lnTo>
                    <a:pt x="898" y="1026"/>
                  </a:lnTo>
                  <a:cubicBezTo>
                    <a:pt x="792" y="1063"/>
                    <a:pt x="681" y="985"/>
                    <a:pt x="681" y="873"/>
                  </a:cubicBezTo>
                  <a:cubicBezTo>
                    <a:pt x="681" y="733"/>
                    <a:pt x="849" y="659"/>
                    <a:pt x="952" y="752"/>
                  </a:cubicBezTo>
                  <a:cubicBezTo>
                    <a:pt x="1054" y="659"/>
                    <a:pt x="1224" y="733"/>
                    <a:pt x="1223" y="873"/>
                  </a:cubicBezTo>
                  <a:cubicBezTo>
                    <a:pt x="1223" y="985"/>
                    <a:pt x="1111" y="1063"/>
                    <a:pt x="1006" y="1026"/>
                  </a:cubicBezTo>
                  <a:lnTo>
                    <a:pt x="1006" y="1523"/>
                  </a:lnTo>
                  <a:lnTo>
                    <a:pt x="1197" y="1523"/>
                  </a:lnTo>
                  <a:cubicBezTo>
                    <a:pt x="1207" y="1479"/>
                    <a:pt x="1224" y="1438"/>
                    <a:pt x="1246" y="1399"/>
                  </a:cubicBezTo>
                  <a:cubicBezTo>
                    <a:pt x="1278" y="1344"/>
                    <a:pt x="1320" y="1297"/>
                    <a:pt x="1371" y="1259"/>
                  </a:cubicBezTo>
                  <a:cubicBezTo>
                    <a:pt x="1894" y="868"/>
                    <a:pt x="1625" y="17"/>
                    <a:pt x="963" y="7"/>
                  </a:cubicBezTo>
                  <a:close/>
                  <a:moveTo>
                    <a:pt x="1220" y="443"/>
                  </a:moveTo>
                  <a:cubicBezTo>
                    <a:pt x="1072" y="295"/>
                    <a:pt x="832" y="295"/>
                    <a:pt x="684" y="443"/>
                  </a:cubicBezTo>
                  <a:lnTo>
                    <a:pt x="607" y="366"/>
                  </a:lnTo>
                  <a:cubicBezTo>
                    <a:pt x="797" y="176"/>
                    <a:pt x="1106" y="176"/>
                    <a:pt x="1297" y="366"/>
                  </a:cubicBezTo>
                  <a:lnTo>
                    <a:pt x="1220" y="4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5721966" y="3425823"/>
              <a:ext cx="26611" cy="22940"/>
            </a:xfrm>
            <a:custGeom>
              <a:rect b="b" l="l" r="r" t="t"/>
              <a:pathLst>
                <a:path extrusionOk="0" h="109" w="127">
                  <a:moveTo>
                    <a:pt x="8" y="81"/>
                  </a:moveTo>
                  <a:cubicBezTo>
                    <a:pt x="12" y="89"/>
                    <a:pt x="19" y="96"/>
                    <a:pt x="27" y="101"/>
                  </a:cubicBezTo>
                  <a:cubicBezTo>
                    <a:pt x="36" y="105"/>
                    <a:pt x="45" y="108"/>
                    <a:pt x="55" y="108"/>
                  </a:cubicBezTo>
                  <a:cubicBezTo>
                    <a:pt x="126" y="105"/>
                    <a:pt x="126" y="2"/>
                    <a:pt x="55" y="0"/>
                  </a:cubicBezTo>
                  <a:cubicBezTo>
                    <a:pt x="45" y="0"/>
                    <a:pt x="36" y="2"/>
                    <a:pt x="27" y="7"/>
                  </a:cubicBezTo>
                  <a:cubicBezTo>
                    <a:pt x="19" y="12"/>
                    <a:pt x="12" y="19"/>
                    <a:pt x="8" y="27"/>
                  </a:cubicBezTo>
                  <a:cubicBezTo>
                    <a:pt x="3" y="35"/>
                    <a:pt x="0" y="44"/>
                    <a:pt x="0" y="54"/>
                  </a:cubicBezTo>
                  <a:cubicBezTo>
                    <a:pt x="0" y="63"/>
                    <a:pt x="3" y="73"/>
                    <a:pt x="8" y="8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p54"/>
          <p:cNvSpPr txBox="1"/>
          <p:nvPr>
            <p:ph idx="429496729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ace Grotesk Medium"/>
                <a:ea typeface="Space Grotesk Medium"/>
                <a:cs typeface="Space Grotesk Medium"/>
                <a:sym typeface="Space Grotesk Medium"/>
              </a:rPr>
              <a:t>Business</a:t>
            </a:r>
            <a:endParaRPr sz="180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ace Grotesk Medium"/>
                <a:ea typeface="Space Grotesk Medium"/>
                <a:cs typeface="Space Grotesk Medium"/>
                <a:sym typeface="Space Grotesk Medium"/>
              </a:rPr>
              <a:t>Model</a:t>
            </a:r>
            <a:endParaRPr sz="1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598" name="Google Shape;598;p54"/>
          <p:cNvSpPr txBox="1"/>
          <p:nvPr>
            <p:ph idx="4294967295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Integration in curriculums of 2 or more small to medium sized institutions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Inaccuracy rate of &lt; 2%</a:t>
            </a:r>
            <a:endParaRPr sz="1500"/>
          </a:p>
        </p:txBody>
      </p:sp>
      <p:sp>
        <p:nvSpPr>
          <p:cNvPr id="599" name="Google Shape;599;p54"/>
          <p:cNvSpPr txBox="1"/>
          <p:nvPr>
            <p:ph idx="4294967295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Subscription-based platform for educational institutions teaching children of ages 12-18 in heavy-content subjects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4"/>
          <p:cNvSpPr txBox="1"/>
          <p:nvPr>
            <p:ph idx="4294967295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Larger institutions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More subjects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Higher education</a:t>
            </a:r>
            <a:endParaRPr sz="1500"/>
          </a:p>
        </p:txBody>
      </p:sp>
      <p:sp>
        <p:nvSpPr>
          <p:cNvPr id="601" name="Google Shape;601;p54"/>
          <p:cNvSpPr txBox="1"/>
          <p:nvPr>
            <p:ph idx="4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Expansions</a:t>
            </a:r>
            <a:endParaRPr/>
          </a:p>
        </p:txBody>
      </p:sp>
      <p:sp>
        <p:nvSpPr>
          <p:cNvPr id="602" name="Google Shape;602;p54"/>
          <p:cNvSpPr/>
          <p:nvPr/>
        </p:nvSpPr>
        <p:spPr>
          <a:xfrm>
            <a:off x="6002235" y="1470259"/>
            <a:ext cx="329188" cy="329175"/>
          </a:xfrm>
          <a:custGeom>
            <a:rect b="b" l="l" r="r" t="t"/>
            <a:pathLst>
              <a:path extrusionOk="0" h="11551" w="11456">
                <a:moveTo>
                  <a:pt x="9717" y="715"/>
                </a:moveTo>
                <a:lnTo>
                  <a:pt x="9717" y="1501"/>
                </a:lnTo>
                <a:lnTo>
                  <a:pt x="5311" y="1501"/>
                </a:lnTo>
                <a:cubicBezTo>
                  <a:pt x="5073" y="1501"/>
                  <a:pt x="4906" y="1286"/>
                  <a:pt x="4930" y="1072"/>
                </a:cubicBezTo>
                <a:cubicBezTo>
                  <a:pt x="4954" y="881"/>
                  <a:pt x="5144" y="715"/>
                  <a:pt x="5359" y="715"/>
                </a:cubicBezTo>
                <a:close/>
                <a:moveTo>
                  <a:pt x="10764" y="3858"/>
                </a:moveTo>
                <a:lnTo>
                  <a:pt x="10764" y="4620"/>
                </a:lnTo>
                <a:lnTo>
                  <a:pt x="6359" y="4620"/>
                </a:lnTo>
                <a:cubicBezTo>
                  <a:pt x="6121" y="4620"/>
                  <a:pt x="5954" y="4406"/>
                  <a:pt x="5978" y="4215"/>
                </a:cubicBezTo>
                <a:cubicBezTo>
                  <a:pt x="6002" y="4001"/>
                  <a:pt x="6216" y="3858"/>
                  <a:pt x="6383" y="3858"/>
                </a:cubicBezTo>
                <a:close/>
                <a:moveTo>
                  <a:pt x="2072" y="4358"/>
                </a:moveTo>
                <a:cubicBezTo>
                  <a:pt x="2882" y="4358"/>
                  <a:pt x="3501" y="5001"/>
                  <a:pt x="3501" y="5787"/>
                </a:cubicBezTo>
                <a:cubicBezTo>
                  <a:pt x="3501" y="6597"/>
                  <a:pt x="2882" y="7216"/>
                  <a:pt x="2072" y="7216"/>
                </a:cubicBezTo>
                <a:cubicBezTo>
                  <a:pt x="1262" y="7216"/>
                  <a:pt x="643" y="6549"/>
                  <a:pt x="643" y="5787"/>
                </a:cubicBezTo>
                <a:cubicBezTo>
                  <a:pt x="643" y="4977"/>
                  <a:pt x="1310" y="4358"/>
                  <a:pt x="2072" y="4358"/>
                </a:cubicBezTo>
                <a:close/>
                <a:moveTo>
                  <a:pt x="10764" y="6978"/>
                </a:moveTo>
                <a:lnTo>
                  <a:pt x="10764" y="7740"/>
                </a:lnTo>
                <a:lnTo>
                  <a:pt x="6359" y="7740"/>
                </a:lnTo>
                <a:cubicBezTo>
                  <a:pt x="6121" y="7740"/>
                  <a:pt x="5954" y="7549"/>
                  <a:pt x="5978" y="7335"/>
                </a:cubicBezTo>
                <a:cubicBezTo>
                  <a:pt x="6002" y="7121"/>
                  <a:pt x="6216" y="6978"/>
                  <a:pt x="6383" y="6978"/>
                </a:cubicBezTo>
                <a:close/>
                <a:moveTo>
                  <a:pt x="9717" y="10098"/>
                </a:moveTo>
                <a:lnTo>
                  <a:pt x="9717" y="10883"/>
                </a:lnTo>
                <a:lnTo>
                  <a:pt x="5311" y="10883"/>
                </a:lnTo>
                <a:cubicBezTo>
                  <a:pt x="5073" y="10883"/>
                  <a:pt x="4906" y="10669"/>
                  <a:pt x="4930" y="10455"/>
                </a:cubicBezTo>
                <a:cubicBezTo>
                  <a:pt x="4954" y="10240"/>
                  <a:pt x="5144" y="10098"/>
                  <a:pt x="5359" y="10098"/>
                </a:cubicBezTo>
                <a:close/>
                <a:moveTo>
                  <a:pt x="5359" y="0"/>
                </a:moveTo>
                <a:cubicBezTo>
                  <a:pt x="4882" y="0"/>
                  <a:pt x="4477" y="310"/>
                  <a:pt x="4335" y="739"/>
                </a:cubicBezTo>
                <a:lnTo>
                  <a:pt x="3001" y="739"/>
                </a:lnTo>
                <a:lnTo>
                  <a:pt x="1858" y="3668"/>
                </a:lnTo>
                <a:cubicBezTo>
                  <a:pt x="834" y="3787"/>
                  <a:pt x="0" y="4668"/>
                  <a:pt x="0" y="5787"/>
                </a:cubicBezTo>
                <a:cubicBezTo>
                  <a:pt x="0" y="6883"/>
                  <a:pt x="834" y="7764"/>
                  <a:pt x="1858" y="7883"/>
                </a:cubicBezTo>
                <a:lnTo>
                  <a:pt x="3001" y="10812"/>
                </a:lnTo>
                <a:lnTo>
                  <a:pt x="4335" y="10812"/>
                </a:lnTo>
                <a:cubicBezTo>
                  <a:pt x="4477" y="11217"/>
                  <a:pt x="4882" y="11550"/>
                  <a:pt x="5359" y="11550"/>
                </a:cubicBezTo>
                <a:lnTo>
                  <a:pt x="10407" y="11550"/>
                </a:lnTo>
                <a:lnTo>
                  <a:pt x="10407" y="9383"/>
                </a:lnTo>
                <a:lnTo>
                  <a:pt x="5359" y="9383"/>
                </a:lnTo>
                <a:cubicBezTo>
                  <a:pt x="4882" y="9383"/>
                  <a:pt x="4477" y="9693"/>
                  <a:pt x="4335" y="10121"/>
                </a:cubicBezTo>
                <a:lnTo>
                  <a:pt x="3453" y="10121"/>
                </a:lnTo>
                <a:lnTo>
                  <a:pt x="2548" y="7835"/>
                </a:lnTo>
                <a:cubicBezTo>
                  <a:pt x="2929" y="7740"/>
                  <a:pt x="3287" y="7549"/>
                  <a:pt x="3572" y="7264"/>
                </a:cubicBezTo>
                <a:lnTo>
                  <a:pt x="4477" y="7668"/>
                </a:lnTo>
                <a:lnTo>
                  <a:pt x="5382" y="7668"/>
                </a:lnTo>
                <a:cubicBezTo>
                  <a:pt x="5525" y="8073"/>
                  <a:pt x="5906" y="8407"/>
                  <a:pt x="6383" y="8407"/>
                </a:cubicBezTo>
                <a:lnTo>
                  <a:pt x="11455" y="8407"/>
                </a:lnTo>
                <a:lnTo>
                  <a:pt x="11455" y="6263"/>
                </a:lnTo>
                <a:lnTo>
                  <a:pt x="6383" y="6263"/>
                </a:lnTo>
                <a:cubicBezTo>
                  <a:pt x="5906" y="6263"/>
                  <a:pt x="5525" y="6549"/>
                  <a:pt x="5382" y="7002"/>
                </a:cubicBezTo>
                <a:lnTo>
                  <a:pt x="4644" y="7002"/>
                </a:lnTo>
                <a:lnTo>
                  <a:pt x="3977" y="6740"/>
                </a:lnTo>
                <a:cubicBezTo>
                  <a:pt x="4120" y="6430"/>
                  <a:pt x="4192" y="6144"/>
                  <a:pt x="4192" y="5787"/>
                </a:cubicBezTo>
                <a:cubicBezTo>
                  <a:pt x="4192" y="5430"/>
                  <a:pt x="4096" y="5120"/>
                  <a:pt x="3977" y="4835"/>
                </a:cubicBezTo>
                <a:lnTo>
                  <a:pt x="4644" y="4549"/>
                </a:lnTo>
                <a:lnTo>
                  <a:pt x="5382" y="4549"/>
                </a:lnTo>
                <a:lnTo>
                  <a:pt x="5382" y="4573"/>
                </a:lnTo>
                <a:cubicBezTo>
                  <a:pt x="5525" y="4977"/>
                  <a:pt x="5906" y="5311"/>
                  <a:pt x="6383" y="5311"/>
                </a:cubicBezTo>
                <a:lnTo>
                  <a:pt x="11455" y="5311"/>
                </a:lnTo>
                <a:lnTo>
                  <a:pt x="11455" y="3144"/>
                </a:lnTo>
                <a:lnTo>
                  <a:pt x="6383" y="3144"/>
                </a:lnTo>
                <a:cubicBezTo>
                  <a:pt x="5906" y="3144"/>
                  <a:pt x="5525" y="3430"/>
                  <a:pt x="5382" y="3882"/>
                </a:cubicBezTo>
                <a:lnTo>
                  <a:pt x="4477" y="3882"/>
                </a:lnTo>
                <a:lnTo>
                  <a:pt x="3572" y="4263"/>
                </a:lnTo>
                <a:cubicBezTo>
                  <a:pt x="3287" y="4001"/>
                  <a:pt x="2929" y="3787"/>
                  <a:pt x="2548" y="3691"/>
                </a:cubicBezTo>
                <a:lnTo>
                  <a:pt x="3453" y="1405"/>
                </a:lnTo>
                <a:lnTo>
                  <a:pt x="4335" y="1405"/>
                </a:lnTo>
                <a:cubicBezTo>
                  <a:pt x="4477" y="1810"/>
                  <a:pt x="4882" y="2144"/>
                  <a:pt x="5359" y="2144"/>
                </a:cubicBezTo>
                <a:lnTo>
                  <a:pt x="10407" y="2144"/>
                </a:lnTo>
                <a:lnTo>
                  <a:pt x="104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6F7"/>
              </a:solidFill>
            </a:endParaRPr>
          </a:p>
        </p:txBody>
      </p:sp>
      <p:sp>
        <p:nvSpPr>
          <p:cNvPr id="603" name="Google Shape;603;p54"/>
          <p:cNvSpPr/>
          <p:nvPr/>
        </p:nvSpPr>
        <p:spPr>
          <a:xfrm>
            <a:off x="946576" y="1470243"/>
            <a:ext cx="329187" cy="329189"/>
          </a:xfrm>
          <a:custGeom>
            <a:rect b="b" l="l" r="r" t="t"/>
            <a:pathLst>
              <a:path extrusionOk="0" h="11479" w="11503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6F7"/>
              </a:solidFill>
            </a:endParaRPr>
          </a:p>
        </p:txBody>
      </p:sp>
      <p:sp>
        <p:nvSpPr>
          <p:cNvPr id="604" name="Google Shape;604;p54"/>
          <p:cNvSpPr txBox="1"/>
          <p:nvPr>
            <p:ph idx="4294967295" type="subTitle"/>
          </p:nvPr>
        </p:nvSpPr>
        <p:spPr>
          <a:xfrm>
            <a:off x="865524" y="2046500"/>
            <a:ext cx="21543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ace Grotesk Medium"/>
                <a:ea typeface="Space Grotesk Medium"/>
                <a:cs typeface="Space Grotesk Medium"/>
                <a:sym typeface="Space Grotesk Medium"/>
              </a:rPr>
              <a:t>Launch</a:t>
            </a:r>
            <a:endParaRPr sz="1800"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ace Grotesk Medium"/>
                <a:ea typeface="Space Grotesk Medium"/>
                <a:cs typeface="Space Grotesk Medium"/>
                <a:sym typeface="Space Grotesk Medium"/>
              </a:rPr>
              <a:t>Metrics</a:t>
            </a:r>
            <a:endParaRPr sz="1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605" name="Google Shape;605;p54"/>
          <p:cNvSpPr/>
          <p:nvPr/>
        </p:nvSpPr>
        <p:spPr>
          <a:xfrm>
            <a:off x="3522012" y="1470243"/>
            <a:ext cx="329189" cy="329189"/>
          </a:xfrm>
          <a:custGeom>
            <a:rect b="b" l="l" r="r" t="t"/>
            <a:pathLst>
              <a:path extrusionOk="0" h="11479" w="11480">
                <a:moveTo>
                  <a:pt x="3216" y="667"/>
                </a:moveTo>
                <a:lnTo>
                  <a:pt x="3216" y="2286"/>
                </a:lnTo>
                <a:lnTo>
                  <a:pt x="668" y="2286"/>
                </a:lnTo>
                <a:lnTo>
                  <a:pt x="668" y="667"/>
                </a:lnTo>
                <a:close/>
                <a:moveTo>
                  <a:pt x="3882" y="1262"/>
                </a:moveTo>
                <a:lnTo>
                  <a:pt x="4668" y="2191"/>
                </a:lnTo>
                <a:lnTo>
                  <a:pt x="4668" y="3406"/>
                </a:lnTo>
                <a:lnTo>
                  <a:pt x="3882" y="2501"/>
                </a:lnTo>
                <a:lnTo>
                  <a:pt x="3882" y="1262"/>
                </a:lnTo>
                <a:close/>
                <a:moveTo>
                  <a:pt x="10003" y="2405"/>
                </a:moveTo>
                <a:lnTo>
                  <a:pt x="10622" y="3215"/>
                </a:lnTo>
                <a:lnTo>
                  <a:pt x="10003" y="4001"/>
                </a:lnTo>
                <a:lnTo>
                  <a:pt x="5335" y="4001"/>
                </a:lnTo>
                <a:lnTo>
                  <a:pt x="5335" y="2405"/>
                </a:lnTo>
                <a:close/>
                <a:moveTo>
                  <a:pt x="3216" y="2929"/>
                </a:moveTo>
                <a:lnTo>
                  <a:pt x="3216" y="4549"/>
                </a:lnTo>
                <a:lnTo>
                  <a:pt x="668" y="4549"/>
                </a:lnTo>
                <a:lnTo>
                  <a:pt x="668" y="2929"/>
                </a:lnTo>
                <a:close/>
                <a:moveTo>
                  <a:pt x="3882" y="3525"/>
                </a:moveTo>
                <a:lnTo>
                  <a:pt x="4668" y="4454"/>
                </a:lnTo>
                <a:lnTo>
                  <a:pt x="4668" y="5668"/>
                </a:lnTo>
                <a:lnTo>
                  <a:pt x="3882" y="4763"/>
                </a:lnTo>
                <a:lnTo>
                  <a:pt x="3882" y="3525"/>
                </a:lnTo>
                <a:close/>
                <a:moveTo>
                  <a:pt x="10003" y="4668"/>
                </a:moveTo>
                <a:lnTo>
                  <a:pt x="10622" y="5478"/>
                </a:lnTo>
                <a:lnTo>
                  <a:pt x="10003" y="6263"/>
                </a:lnTo>
                <a:lnTo>
                  <a:pt x="5335" y="6263"/>
                </a:lnTo>
                <a:lnTo>
                  <a:pt x="5335" y="4668"/>
                </a:lnTo>
                <a:close/>
                <a:moveTo>
                  <a:pt x="3216" y="5239"/>
                </a:moveTo>
                <a:lnTo>
                  <a:pt x="3216" y="6835"/>
                </a:lnTo>
                <a:lnTo>
                  <a:pt x="668" y="6835"/>
                </a:lnTo>
                <a:lnTo>
                  <a:pt x="668" y="5239"/>
                </a:lnTo>
                <a:close/>
                <a:moveTo>
                  <a:pt x="3882" y="5787"/>
                </a:moveTo>
                <a:lnTo>
                  <a:pt x="4668" y="6716"/>
                </a:lnTo>
                <a:lnTo>
                  <a:pt x="4668" y="7930"/>
                </a:lnTo>
                <a:lnTo>
                  <a:pt x="3882" y="7025"/>
                </a:lnTo>
                <a:lnTo>
                  <a:pt x="3882" y="5787"/>
                </a:lnTo>
                <a:close/>
                <a:moveTo>
                  <a:pt x="10003" y="6954"/>
                </a:moveTo>
                <a:lnTo>
                  <a:pt x="10622" y="7764"/>
                </a:lnTo>
                <a:lnTo>
                  <a:pt x="10003" y="8573"/>
                </a:lnTo>
                <a:lnTo>
                  <a:pt x="5335" y="8573"/>
                </a:lnTo>
                <a:lnTo>
                  <a:pt x="5335" y="6954"/>
                </a:lnTo>
                <a:close/>
                <a:moveTo>
                  <a:pt x="3216" y="7478"/>
                </a:moveTo>
                <a:lnTo>
                  <a:pt x="3216" y="9097"/>
                </a:lnTo>
                <a:lnTo>
                  <a:pt x="668" y="9097"/>
                </a:lnTo>
                <a:lnTo>
                  <a:pt x="668" y="7478"/>
                </a:lnTo>
                <a:close/>
                <a:moveTo>
                  <a:pt x="3882" y="8073"/>
                </a:moveTo>
                <a:lnTo>
                  <a:pt x="4668" y="9002"/>
                </a:lnTo>
                <a:lnTo>
                  <a:pt x="4668" y="10217"/>
                </a:lnTo>
                <a:lnTo>
                  <a:pt x="3882" y="9312"/>
                </a:lnTo>
                <a:lnTo>
                  <a:pt x="3882" y="8073"/>
                </a:lnTo>
                <a:close/>
                <a:moveTo>
                  <a:pt x="10003" y="9216"/>
                </a:moveTo>
                <a:lnTo>
                  <a:pt x="10622" y="10026"/>
                </a:lnTo>
                <a:lnTo>
                  <a:pt x="10003" y="10836"/>
                </a:lnTo>
                <a:lnTo>
                  <a:pt x="5335" y="10836"/>
                </a:lnTo>
                <a:lnTo>
                  <a:pt x="5335" y="9216"/>
                </a:lnTo>
                <a:close/>
                <a:moveTo>
                  <a:pt x="1" y="0"/>
                </a:moveTo>
                <a:lnTo>
                  <a:pt x="1" y="9764"/>
                </a:lnTo>
                <a:lnTo>
                  <a:pt x="3382" y="9764"/>
                </a:lnTo>
                <a:lnTo>
                  <a:pt x="4835" y="11479"/>
                </a:lnTo>
                <a:lnTo>
                  <a:pt x="10312" y="11479"/>
                </a:lnTo>
                <a:lnTo>
                  <a:pt x="11479" y="10002"/>
                </a:lnTo>
                <a:lnTo>
                  <a:pt x="10598" y="8859"/>
                </a:lnTo>
                <a:lnTo>
                  <a:pt x="11479" y="7740"/>
                </a:lnTo>
                <a:lnTo>
                  <a:pt x="10598" y="6597"/>
                </a:lnTo>
                <a:lnTo>
                  <a:pt x="11479" y="5478"/>
                </a:lnTo>
                <a:lnTo>
                  <a:pt x="10598" y="4334"/>
                </a:lnTo>
                <a:lnTo>
                  <a:pt x="11479" y="3215"/>
                </a:lnTo>
                <a:lnTo>
                  <a:pt x="10312" y="1715"/>
                </a:lnTo>
                <a:lnTo>
                  <a:pt x="5168" y="1715"/>
                </a:lnTo>
                <a:lnTo>
                  <a:pt x="37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6F7"/>
              </a:solidFill>
            </a:endParaRPr>
          </a:p>
        </p:txBody>
      </p:sp>
      <p:pic>
        <p:nvPicPr>
          <p:cNvPr id="606" name="Google Shape;606;p54"/>
          <p:cNvPicPr preferRelativeResize="0"/>
          <p:nvPr/>
        </p:nvPicPr>
        <p:blipFill rotWithShape="1">
          <a:blip r:embed="rId3">
            <a:alphaModFix/>
          </a:blip>
          <a:srcRect b="0" l="0" r="0" t="7859"/>
          <a:stretch/>
        </p:blipFill>
        <p:spPr>
          <a:xfrm>
            <a:off x="7733050" y="213400"/>
            <a:ext cx="1124289" cy="1035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54"/>
          <p:cNvGrpSpPr/>
          <p:nvPr/>
        </p:nvGrpSpPr>
        <p:grpSpPr>
          <a:xfrm>
            <a:off x="2285803" y="425067"/>
            <a:ext cx="584336" cy="572699"/>
            <a:chOff x="5557712" y="3256064"/>
            <a:chExt cx="394582" cy="383564"/>
          </a:xfrm>
        </p:grpSpPr>
        <p:sp>
          <p:nvSpPr>
            <p:cNvPr id="608" name="Google Shape;608;p54"/>
            <p:cNvSpPr/>
            <p:nvPr/>
          </p:nvSpPr>
          <p:spPr>
            <a:xfrm>
              <a:off x="5677002" y="3594665"/>
              <a:ext cx="157830" cy="44963"/>
            </a:xfrm>
            <a:custGeom>
              <a:rect b="b" l="l" r="r" t="t"/>
              <a:pathLst>
                <a:path extrusionOk="0" h="217" w="759">
                  <a:moveTo>
                    <a:pt x="0" y="0"/>
                  </a:moveTo>
                  <a:lnTo>
                    <a:pt x="758" y="0"/>
                  </a:lnTo>
                  <a:lnTo>
                    <a:pt x="758" y="216"/>
                  </a:lnTo>
                  <a:lnTo>
                    <a:pt x="0" y="216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1CF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4"/>
            <p:cNvSpPr/>
            <p:nvPr/>
          </p:nvSpPr>
          <p:spPr>
            <a:xfrm>
              <a:off x="5763259" y="3425823"/>
              <a:ext cx="26611" cy="22940"/>
            </a:xfrm>
            <a:custGeom>
              <a:rect b="b" l="l" r="r" t="t"/>
              <a:pathLst>
                <a:path extrusionOk="0" h="109" w="127">
                  <a:moveTo>
                    <a:pt x="119" y="27"/>
                  </a:moveTo>
                  <a:cubicBezTo>
                    <a:pt x="114" y="19"/>
                    <a:pt x="107" y="12"/>
                    <a:pt x="99" y="7"/>
                  </a:cubicBezTo>
                  <a:cubicBezTo>
                    <a:pt x="91" y="2"/>
                    <a:pt x="82" y="0"/>
                    <a:pt x="72" y="0"/>
                  </a:cubicBezTo>
                  <a:cubicBezTo>
                    <a:pt x="0" y="2"/>
                    <a:pt x="0" y="105"/>
                    <a:pt x="72" y="108"/>
                  </a:cubicBezTo>
                  <a:cubicBezTo>
                    <a:pt x="82" y="108"/>
                    <a:pt x="91" y="105"/>
                    <a:pt x="99" y="101"/>
                  </a:cubicBezTo>
                  <a:cubicBezTo>
                    <a:pt x="107" y="96"/>
                    <a:pt x="114" y="89"/>
                    <a:pt x="119" y="81"/>
                  </a:cubicBezTo>
                  <a:cubicBezTo>
                    <a:pt x="124" y="73"/>
                    <a:pt x="126" y="63"/>
                    <a:pt x="126" y="54"/>
                  </a:cubicBezTo>
                  <a:cubicBezTo>
                    <a:pt x="126" y="44"/>
                    <a:pt x="124" y="35"/>
                    <a:pt x="119" y="27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1CF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4"/>
            <p:cNvSpPr/>
            <p:nvPr/>
          </p:nvSpPr>
          <p:spPr>
            <a:xfrm>
              <a:off x="5557712" y="3256064"/>
              <a:ext cx="394582" cy="317495"/>
            </a:xfrm>
            <a:custGeom>
              <a:rect b="b" l="l" r="r" t="t"/>
              <a:pathLst>
                <a:path extrusionOk="0" h="1524" w="1895">
                  <a:moveTo>
                    <a:pt x="963" y="7"/>
                  </a:moveTo>
                  <a:cubicBezTo>
                    <a:pt x="289" y="0"/>
                    <a:pt x="0" y="864"/>
                    <a:pt x="536" y="1261"/>
                  </a:cubicBezTo>
                  <a:cubicBezTo>
                    <a:pt x="586" y="1298"/>
                    <a:pt x="627" y="1345"/>
                    <a:pt x="658" y="1399"/>
                  </a:cubicBezTo>
                  <a:cubicBezTo>
                    <a:pt x="681" y="1437"/>
                    <a:pt x="697" y="1479"/>
                    <a:pt x="707" y="1523"/>
                  </a:cubicBezTo>
                  <a:lnTo>
                    <a:pt x="898" y="1523"/>
                  </a:lnTo>
                  <a:lnTo>
                    <a:pt x="898" y="1026"/>
                  </a:lnTo>
                  <a:cubicBezTo>
                    <a:pt x="792" y="1063"/>
                    <a:pt x="681" y="985"/>
                    <a:pt x="681" y="873"/>
                  </a:cubicBezTo>
                  <a:cubicBezTo>
                    <a:pt x="681" y="733"/>
                    <a:pt x="849" y="659"/>
                    <a:pt x="952" y="752"/>
                  </a:cubicBezTo>
                  <a:cubicBezTo>
                    <a:pt x="1054" y="659"/>
                    <a:pt x="1224" y="733"/>
                    <a:pt x="1223" y="873"/>
                  </a:cubicBezTo>
                  <a:cubicBezTo>
                    <a:pt x="1223" y="985"/>
                    <a:pt x="1111" y="1063"/>
                    <a:pt x="1006" y="1026"/>
                  </a:cubicBezTo>
                  <a:lnTo>
                    <a:pt x="1006" y="1523"/>
                  </a:lnTo>
                  <a:lnTo>
                    <a:pt x="1197" y="1523"/>
                  </a:lnTo>
                  <a:cubicBezTo>
                    <a:pt x="1207" y="1479"/>
                    <a:pt x="1224" y="1438"/>
                    <a:pt x="1246" y="1399"/>
                  </a:cubicBezTo>
                  <a:cubicBezTo>
                    <a:pt x="1278" y="1344"/>
                    <a:pt x="1320" y="1297"/>
                    <a:pt x="1371" y="1259"/>
                  </a:cubicBezTo>
                  <a:cubicBezTo>
                    <a:pt x="1894" y="868"/>
                    <a:pt x="1625" y="17"/>
                    <a:pt x="963" y="7"/>
                  </a:cubicBezTo>
                  <a:close/>
                  <a:moveTo>
                    <a:pt x="1220" y="443"/>
                  </a:moveTo>
                  <a:cubicBezTo>
                    <a:pt x="1072" y="295"/>
                    <a:pt x="832" y="295"/>
                    <a:pt x="684" y="443"/>
                  </a:cubicBezTo>
                  <a:lnTo>
                    <a:pt x="607" y="366"/>
                  </a:lnTo>
                  <a:cubicBezTo>
                    <a:pt x="797" y="176"/>
                    <a:pt x="1106" y="176"/>
                    <a:pt x="1297" y="366"/>
                  </a:cubicBezTo>
                  <a:lnTo>
                    <a:pt x="1220" y="443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1CF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4"/>
            <p:cNvSpPr/>
            <p:nvPr/>
          </p:nvSpPr>
          <p:spPr>
            <a:xfrm>
              <a:off x="5721966" y="3425823"/>
              <a:ext cx="26611" cy="22940"/>
            </a:xfrm>
            <a:custGeom>
              <a:rect b="b" l="l" r="r" t="t"/>
              <a:pathLst>
                <a:path extrusionOk="0" h="109" w="127">
                  <a:moveTo>
                    <a:pt x="8" y="81"/>
                  </a:moveTo>
                  <a:cubicBezTo>
                    <a:pt x="12" y="89"/>
                    <a:pt x="19" y="96"/>
                    <a:pt x="27" y="101"/>
                  </a:cubicBezTo>
                  <a:cubicBezTo>
                    <a:pt x="36" y="105"/>
                    <a:pt x="45" y="108"/>
                    <a:pt x="55" y="108"/>
                  </a:cubicBezTo>
                  <a:cubicBezTo>
                    <a:pt x="126" y="105"/>
                    <a:pt x="126" y="2"/>
                    <a:pt x="55" y="0"/>
                  </a:cubicBezTo>
                  <a:cubicBezTo>
                    <a:pt x="45" y="0"/>
                    <a:pt x="36" y="2"/>
                    <a:pt x="27" y="7"/>
                  </a:cubicBezTo>
                  <a:cubicBezTo>
                    <a:pt x="19" y="12"/>
                    <a:pt x="12" y="19"/>
                    <a:pt x="8" y="27"/>
                  </a:cubicBezTo>
                  <a:cubicBezTo>
                    <a:pt x="3" y="35"/>
                    <a:pt x="0" y="44"/>
                    <a:pt x="0" y="54"/>
                  </a:cubicBezTo>
                  <a:cubicBezTo>
                    <a:pt x="0" y="63"/>
                    <a:pt x="3" y="73"/>
                    <a:pt x="8" y="81"/>
                  </a:cubicBez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1CF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5"/>
          <p:cNvSpPr txBox="1"/>
          <p:nvPr>
            <p:ph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617" name="Google Shape;617;p55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55"/>
          <p:cNvGrpSpPr/>
          <p:nvPr/>
        </p:nvGrpSpPr>
        <p:grpSpPr>
          <a:xfrm flipH="1">
            <a:off x="4821451" y="-1610442"/>
            <a:ext cx="4574075" cy="3479350"/>
            <a:chOff x="1522650" y="1117750"/>
            <a:chExt cx="4574075" cy="3479350"/>
          </a:xfrm>
        </p:grpSpPr>
        <p:sp>
          <p:nvSpPr>
            <p:cNvPr id="620" name="Google Shape;620;p5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/>
          <p:nvPr>
            <p:ph type="title"/>
          </p:nvPr>
        </p:nvSpPr>
        <p:spPr>
          <a:xfrm>
            <a:off x="2798625" y="1329925"/>
            <a:ext cx="60210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your hand up if you’ve </a:t>
            </a:r>
            <a:r>
              <a:rPr lang="en">
                <a:highlight>
                  <a:schemeClr val="dk2"/>
                </a:highlight>
              </a:rPr>
              <a:t>been too scared to ask a question</a:t>
            </a:r>
            <a:r>
              <a:rPr lang="en"/>
              <a:t> in class.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9"/>
          <p:cNvSpPr txBox="1"/>
          <p:nvPr>
            <p:ph idx="2" type="title"/>
          </p:nvPr>
        </p:nvSpPr>
        <p:spPr>
          <a:xfrm>
            <a:off x="3604650" y="37980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82" name="Google Shape;282;p29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83" name="Google Shape;283;p2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 flipH="1" rot="4659980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290" name="Google Shape;290;p3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0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OVER</a:t>
            </a:r>
            <a:endParaRPr/>
          </a:p>
        </p:txBody>
      </p:sp>
      <p:sp>
        <p:nvSpPr>
          <p:cNvPr id="293" name="Google Shape;293;p30"/>
          <p:cNvSpPr txBox="1"/>
          <p:nvPr>
            <p:ph type="title"/>
          </p:nvPr>
        </p:nvSpPr>
        <p:spPr>
          <a:xfrm>
            <a:off x="1200575" y="2266175"/>
            <a:ext cx="16089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&gt;50%</a:t>
            </a:r>
            <a:endParaRPr/>
          </a:p>
        </p:txBody>
      </p:sp>
      <p:sp>
        <p:nvSpPr>
          <p:cNvPr id="294" name="Google Shape;294;p30"/>
          <p:cNvSpPr txBox="1"/>
          <p:nvPr>
            <p:ph idx="2" type="title"/>
          </p:nvPr>
        </p:nvSpPr>
        <p:spPr>
          <a:xfrm>
            <a:off x="1200575" y="870625"/>
            <a:ext cx="14460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90%</a:t>
            </a:r>
            <a:endParaRPr/>
          </a:p>
        </p:txBody>
      </p:sp>
      <p:sp>
        <p:nvSpPr>
          <p:cNvPr id="295" name="Google Shape;295;p30"/>
          <p:cNvSpPr txBox="1"/>
          <p:nvPr>
            <p:ph idx="3" type="subTitle"/>
          </p:nvPr>
        </p:nvSpPr>
        <p:spPr>
          <a:xfrm>
            <a:off x="1200575" y="1669425"/>
            <a:ext cx="3405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teachers were HIGHLY stressed</a:t>
            </a:r>
            <a:endParaRPr/>
          </a:p>
        </p:txBody>
      </p:sp>
      <p:sp>
        <p:nvSpPr>
          <p:cNvPr id="296" name="Google Shape;296;p30"/>
          <p:cNvSpPr txBox="1"/>
          <p:nvPr>
            <p:ph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hours </a:t>
            </a:r>
            <a:endParaRPr/>
          </a:p>
        </p:txBody>
      </p:sp>
      <p:sp>
        <p:nvSpPr>
          <p:cNvPr id="297" name="Google Shape;297;p30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week </a:t>
            </a:r>
            <a:endParaRPr/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>
            <p:ph idx="5" type="subTitle"/>
          </p:nvPr>
        </p:nvSpPr>
        <p:spPr>
          <a:xfrm>
            <a:off x="283025" y="4619225"/>
            <a:ext cx="5190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/>
              <a:t>Hong Kong Federation of Education Workers 2024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1"/>
          <p:cNvGrpSpPr/>
          <p:nvPr/>
        </p:nvGrpSpPr>
        <p:grpSpPr>
          <a:xfrm flipH="1" rot="4659980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305" name="Google Shape;305;p3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31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OVER</a:t>
            </a:r>
            <a:endParaRPr/>
          </a:p>
        </p:txBody>
      </p:sp>
      <p:sp>
        <p:nvSpPr>
          <p:cNvPr id="308" name="Google Shape;308;p31"/>
          <p:cNvSpPr txBox="1"/>
          <p:nvPr>
            <p:ph type="title"/>
          </p:nvPr>
        </p:nvSpPr>
        <p:spPr>
          <a:xfrm>
            <a:off x="1200575" y="2266175"/>
            <a:ext cx="16089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&gt;50%</a:t>
            </a:r>
            <a:endParaRPr/>
          </a:p>
        </p:txBody>
      </p:sp>
      <p:sp>
        <p:nvSpPr>
          <p:cNvPr id="309" name="Google Shape;309;p31"/>
          <p:cNvSpPr txBox="1"/>
          <p:nvPr>
            <p:ph idx="2" type="title"/>
          </p:nvPr>
        </p:nvSpPr>
        <p:spPr>
          <a:xfrm>
            <a:off x="1200575" y="870625"/>
            <a:ext cx="14460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90%</a:t>
            </a:r>
            <a:endParaRPr/>
          </a:p>
        </p:txBody>
      </p:sp>
      <p:sp>
        <p:nvSpPr>
          <p:cNvPr id="310" name="Google Shape;310;p31"/>
          <p:cNvSpPr txBox="1"/>
          <p:nvPr>
            <p:ph idx="3" type="subTitle"/>
          </p:nvPr>
        </p:nvSpPr>
        <p:spPr>
          <a:xfrm>
            <a:off x="1200575" y="1669425"/>
            <a:ext cx="3405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teachers were HIGHLY stressed</a:t>
            </a:r>
            <a:endParaRPr/>
          </a:p>
        </p:txBody>
      </p:sp>
      <p:sp>
        <p:nvSpPr>
          <p:cNvPr id="311" name="Google Shape;311;p31"/>
          <p:cNvSpPr txBox="1"/>
          <p:nvPr>
            <p:ph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hours </a:t>
            </a:r>
            <a:endParaRPr/>
          </a:p>
        </p:txBody>
      </p:sp>
      <p:sp>
        <p:nvSpPr>
          <p:cNvPr id="312" name="Google Shape;312;p31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week </a:t>
            </a:r>
            <a:endParaRPr/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7DFE5">
              <a:alpha val="3924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highlight>
                  <a:schemeClr val="dk2"/>
                </a:highlight>
                <a:latin typeface="Cairo"/>
                <a:ea typeface="Cairo"/>
                <a:cs typeface="Cairo"/>
                <a:sym typeface="Cairo"/>
              </a:rPr>
              <a:t>Students can’t get			 </a:t>
            </a:r>
            <a:endParaRPr sz="3300">
              <a:highlight>
                <a:schemeClr val="dk2"/>
              </a:highlight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highlight>
                  <a:schemeClr val="dk2"/>
                </a:highlight>
                <a:latin typeface="Cairo"/>
                <a:ea typeface="Cairo"/>
                <a:cs typeface="Cairo"/>
                <a:sym typeface="Cairo"/>
              </a:rPr>
              <a:t>the help they need			</a:t>
            </a:r>
            <a:endParaRPr sz="3300">
              <a:highlight>
                <a:schemeClr val="dk2"/>
              </a:highlight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509400" y="2720325"/>
            <a:ext cx="42765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ur traditional teaching methods are no longer enough to meet the </a:t>
            </a:r>
            <a:r>
              <a:rPr lang="en">
                <a:highlight>
                  <a:srgbClr val="C9DAF8"/>
                </a:highlight>
              </a:rPr>
              <a:t>diverse </a:t>
            </a:r>
            <a:r>
              <a:rPr lang="en"/>
              <a:t>and </a:t>
            </a:r>
            <a:r>
              <a:rPr lang="en">
                <a:highlight>
                  <a:srgbClr val="C9DAF8"/>
                </a:highlight>
              </a:rPr>
              <a:t>changing </a:t>
            </a:r>
            <a:r>
              <a:rPr lang="en"/>
              <a:t>needs of the classroom. </a:t>
            </a:r>
            <a:endParaRPr/>
          </a:p>
        </p:txBody>
      </p:sp>
      <p:pic>
        <p:nvPicPr>
          <p:cNvPr id="320" name="Google Shape;3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650" y="1004450"/>
            <a:ext cx="4053300" cy="2705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type="title"/>
          </p:nvPr>
        </p:nvSpPr>
        <p:spPr>
          <a:xfrm>
            <a:off x="509400" y="3012075"/>
            <a:ext cx="42765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make learning </a:t>
            </a:r>
            <a:r>
              <a:rPr lang="en">
                <a:highlight>
                  <a:srgbClr val="C9DAF8"/>
                </a:highlight>
              </a:rPr>
              <a:t>personal, engaging, and accessible</a:t>
            </a:r>
            <a:r>
              <a:rPr lang="en"/>
              <a:t>—where every student can feel supported</a:t>
            </a: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975" y="1218113"/>
            <a:ext cx="4060912" cy="27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title"/>
          </p:nvPr>
        </p:nvSpPr>
        <p:spPr>
          <a:xfrm>
            <a:off x="328450" y="1150875"/>
            <a:ext cx="79266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tutor who didn’t just provide answers but engaged them in a </a:t>
            </a:r>
            <a:r>
              <a:rPr lang="en">
                <a:highlight>
                  <a:schemeClr val="dk2"/>
                </a:highlight>
              </a:rPr>
              <a:t>dialogue</a:t>
            </a:r>
            <a:r>
              <a:rPr lang="en"/>
              <a:t> to uncover solutions </a:t>
            </a:r>
            <a:r>
              <a:rPr lang="en">
                <a:highlight>
                  <a:schemeClr val="dk2"/>
                </a:highlight>
              </a:rPr>
              <a:t>together</a:t>
            </a:r>
            <a:r>
              <a:rPr lang="en"/>
              <a:t>—just like Socrates?</a:t>
            </a:r>
            <a:endParaRPr/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788" y="2232575"/>
            <a:ext cx="5356424" cy="22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Sigma Problem </a:t>
            </a:r>
            <a:endParaRPr/>
          </a:p>
        </p:txBody>
      </p:sp>
      <p:sp>
        <p:nvSpPr>
          <p:cNvPr id="338" name="Google Shape;338;p35"/>
          <p:cNvSpPr txBox="1"/>
          <p:nvPr>
            <p:ph idx="4294967295" type="title"/>
          </p:nvPr>
        </p:nvSpPr>
        <p:spPr>
          <a:xfrm>
            <a:off x="5799313" y="865563"/>
            <a:ext cx="1673100" cy="8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C9DAF8"/>
                </a:highlight>
              </a:rPr>
              <a:t>98%</a:t>
            </a:r>
            <a:endParaRPr sz="1800">
              <a:highlight>
                <a:srgbClr val="C9DAF8"/>
              </a:highlight>
            </a:endParaRPr>
          </a:p>
        </p:txBody>
      </p:sp>
      <p:sp>
        <p:nvSpPr>
          <p:cNvPr id="339" name="Google Shape;339;p35"/>
          <p:cNvSpPr txBox="1"/>
          <p:nvPr>
            <p:ph idx="4294967295" type="subTitle"/>
          </p:nvPr>
        </p:nvSpPr>
        <p:spPr>
          <a:xfrm>
            <a:off x="5722788" y="723238"/>
            <a:ext cx="2359200" cy="16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</a:t>
            </a:r>
            <a:r>
              <a:rPr lang="en" sz="1400"/>
              <a:t>verage tutored student above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of students taught in traditional classrooms.</a:t>
            </a:r>
            <a:endParaRPr sz="1400"/>
          </a:p>
        </p:txBody>
      </p:sp>
      <p:sp>
        <p:nvSpPr>
          <p:cNvPr id="340" name="Google Shape;340;p35"/>
          <p:cNvSpPr txBox="1"/>
          <p:nvPr/>
        </p:nvSpPr>
        <p:spPr>
          <a:xfrm>
            <a:off x="981900" y="4350500"/>
            <a:ext cx="71802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 distribution graph reconstructed from Bloom’s 1984 2-Sigma research : </a:t>
            </a:r>
            <a:r>
              <a:rPr lang="en" sz="1000" u="sng">
                <a:solidFill>
                  <a:schemeClr val="hlink"/>
                </a:solidFill>
                <a:latin typeface="Cairo"/>
                <a:ea typeface="Cairo"/>
                <a:cs typeface="Cairo"/>
                <a:sym typeface="Cairo"/>
                <a:hlinkClick r:id="rId3"/>
              </a:rPr>
              <a:t>Source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41" name="Google Shape;341;p3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8" y="1017725"/>
            <a:ext cx="5002800" cy="33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